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283" r:id="rId3"/>
    <p:sldId id="387" r:id="rId4"/>
    <p:sldId id="388" r:id="rId5"/>
    <p:sldId id="285" r:id="rId6"/>
    <p:sldId id="389" r:id="rId7"/>
    <p:sldId id="392" r:id="rId8"/>
    <p:sldId id="420" r:id="rId9"/>
    <p:sldId id="390" r:id="rId10"/>
    <p:sldId id="391" r:id="rId11"/>
    <p:sldId id="393" r:id="rId12"/>
    <p:sldId id="395" r:id="rId13"/>
    <p:sldId id="394" r:id="rId14"/>
    <p:sldId id="396" r:id="rId15"/>
    <p:sldId id="286" r:id="rId16"/>
    <p:sldId id="287" r:id="rId17"/>
    <p:sldId id="397" r:id="rId18"/>
    <p:sldId id="320" r:id="rId19"/>
    <p:sldId id="288" r:id="rId20"/>
    <p:sldId id="289" r:id="rId21"/>
    <p:sldId id="293" r:id="rId22"/>
    <p:sldId id="305" r:id="rId23"/>
    <p:sldId id="295" r:id="rId24"/>
    <p:sldId id="296" r:id="rId25"/>
    <p:sldId id="409" r:id="rId26"/>
    <p:sldId id="297" r:id="rId27"/>
    <p:sldId id="385" r:id="rId28"/>
    <p:sldId id="410" r:id="rId29"/>
    <p:sldId id="411" r:id="rId30"/>
    <p:sldId id="321" r:id="rId31"/>
    <p:sldId id="386" r:id="rId32"/>
    <p:sldId id="407" r:id="rId33"/>
    <p:sldId id="408" r:id="rId34"/>
    <p:sldId id="298" r:id="rId35"/>
    <p:sldId id="300" r:id="rId36"/>
    <p:sldId id="301" r:id="rId37"/>
    <p:sldId id="329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330" r:id="rId46"/>
    <p:sldId id="364" r:id="rId47"/>
    <p:sldId id="331" r:id="rId48"/>
    <p:sldId id="419" r:id="rId49"/>
    <p:sldId id="303" r:id="rId50"/>
    <p:sldId id="332" r:id="rId51"/>
    <p:sldId id="307" r:id="rId52"/>
    <p:sldId id="323" r:id="rId53"/>
    <p:sldId id="324" r:id="rId54"/>
    <p:sldId id="308" r:id="rId55"/>
    <p:sldId id="309" r:id="rId56"/>
    <p:sldId id="310" r:id="rId57"/>
    <p:sldId id="311" r:id="rId58"/>
    <p:sldId id="312" r:id="rId59"/>
    <p:sldId id="316" r:id="rId60"/>
    <p:sldId id="325" r:id="rId61"/>
    <p:sldId id="326" r:id="rId62"/>
    <p:sldId id="366" r:id="rId63"/>
    <p:sldId id="367" r:id="rId64"/>
    <p:sldId id="368" r:id="rId65"/>
    <p:sldId id="369" r:id="rId66"/>
    <p:sldId id="401" r:id="rId67"/>
    <p:sldId id="372" r:id="rId68"/>
    <p:sldId id="333" r:id="rId69"/>
    <p:sldId id="338" r:id="rId70"/>
    <p:sldId id="402" r:id="rId71"/>
    <p:sldId id="405" r:id="rId72"/>
    <p:sldId id="403" r:id="rId73"/>
    <p:sldId id="404" r:id="rId74"/>
    <p:sldId id="406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400" r:id="rId84"/>
  </p:sldIdLst>
  <p:sldSz cx="9144000" cy="6858000" type="screen4x3"/>
  <p:notesSz cx="7102475" cy="10233025"/>
  <p:defaultTextStyle>
    <a:lvl1pPr>
      <a:defRPr>
        <a:latin typeface="+mn-lt"/>
        <a:ea typeface="+mn-ea"/>
        <a:cs typeface="+mn-cs"/>
        <a:sym typeface="Helvetica"/>
      </a:defRPr>
    </a:lvl1pPr>
    <a:lvl2pPr>
      <a:defRPr>
        <a:latin typeface="+mn-lt"/>
        <a:ea typeface="+mn-ea"/>
        <a:cs typeface="+mn-cs"/>
        <a:sym typeface="Helvetica"/>
      </a:defRPr>
    </a:lvl2pPr>
    <a:lvl3pPr>
      <a:defRPr>
        <a:latin typeface="+mn-lt"/>
        <a:ea typeface="+mn-ea"/>
        <a:cs typeface="+mn-cs"/>
        <a:sym typeface="Helvetica"/>
      </a:defRPr>
    </a:lvl3pPr>
    <a:lvl4pPr>
      <a:defRPr>
        <a:latin typeface="+mn-lt"/>
        <a:ea typeface="+mn-ea"/>
        <a:cs typeface="+mn-cs"/>
        <a:sym typeface="Helvetica"/>
      </a:defRPr>
    </a:lvl4pPr>
    <a:lvl5pPr>
      <a:defRPr>
        <a:latin typeface="+mn-lt"/>
        <a:ea typeface="+mn-ea"/>
        <a:cs typeface="+mn-cs"/>
        <a:sym typeface="Helvetica"/>
      </a:defRPr>
    </a:lvl5pPr>
    <a:lvl6pPr>
      <a:defRPr>
        <a:latin typeface="+mn-lt"/>
        <a:ea typeface="+mn-ea"/>
        <a:cs typeface="+mn-cs"/>
        <a:sym typeface="Helvetica"/>
      </a:defRPr>
    </a:lvl6pPr>
    <a:lvl7pPr>
      <a:defRPr>
        <a:latin typeface="+mn-lt"/>
        <a:ea typeface="+mn-ea"/>
        <a:cs typeface="+mn-cs"/>
        <a:sym typeface="Helvetica"/>
      </a:defRPr>
    </a:lvl7pPr>
    <a:lvl8pPr>
      <a:defRPr>
        <a:latin typeface="+mn-lt"/>
        <a:ea typeface="+mn-ea"/>
        <a:cs typeface="+mn-cs"/>
        <a:sym typeface="Helvetica"/>
      </a:defRPr>
    </a:lvl8pPr>
    <a:lvl9pPr>
      <a:defRPr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8D9"/>
    <a:srgbClr val="99FF33"/>
    <a:srgbClr val="E75325"/>
    <a:srgbClr val="CED3A1"/>
    <a:srgbClr val="FFFFCC"/>
    <a:srgbClr val="00FFFF"/>
    <a:srgbClr val="A4AE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9" autoAdjust="0"/>
    <p:restoredTop sz="91037" autoAdjust="0"/>
  </p:normalViewPr>
  <p:slideViewPr>
    <p:cSldViewPr>
      <p:cViewPr varScale="1">
        <p:scale>
          <a:sx n="61" d="100"/>
          <a:sy n="61" d="100"/>
        </p:scale>
        <p:origin x="1148" y="48"/>
      </p:cViewPr>
      <p:guideLst/>
    </p:cSldViewPr>
  </p:slideViewPr>
  <p:outlineViewPr>
    <p:cViewPr>
      <p:scale>
        <a:sx n="33" d="100"/>
        <a:sy n="33" d="100"/>
      </p:scale>
      <p:origin x="0" y="-93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14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475" cy="51268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413" y="1"/>
            <a:ext cx="3077474" cy="51268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/>
            </a:lvl1pPr>
          </a:lstStyle>
          <a:p>
            <a:fld id="{3C5630CC-0E49-42A6-9AF6-B54B7C020590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342"/>
            <a:ext cx="3077475" cy="512683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413" y="9720342"/>
            <a:ext cx="3077474" cy="512683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/>
            </a:lvl1pPr>
          </a:lstStyle>
          <a:p>
            <a:fld id="{2932EAC2-2019-4AB4-9F55-8A43D0D35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76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 noRot="1" noChangeAspec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prstGeom prst="rect">
            <a:avLst/>
          </a:prstGeom>
        </p:spPr>
        <p:txBody>
          <a:bodyPr lIns="99053" tIns="49527" rIns="99053" bIns="49527"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946997" y="4860687"/>
            <a:ext cx="5208482" cy="4604861"/>
          </a:xfrm>
          <a:prstGeom prst="rect">
            <a:avLst/>
          </a:prstGeom>
        </p:spPr>
        <p:txBody>
          <a:bodyPr lIns="99053" tIns="49527" rIns="99053" bIns="49527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38218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2.png" descr="a-1-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0" y="139700"/>
            <a:ext cx="2658918" cy="128905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본문 첫 번째 줄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본문 두 번째 줄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본문 세 번째 줄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본문 네 번째 줄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39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Shape 14"/>
          <p:cNvSpPr/>
          <p:nvPr/>
        </p:nvSpPr>
        <p:spPr>
          <a:xfrm>
            <a:off x="0" y="0"/>
            <a:ext cx="9144000" cy="2886419"/>
          </a:xfrm>
          <a:prstGeom prst="rect">
            <a:avLst/>
          </a:prstGeom>
          <a:solidFill>
            <a:srgbClr val="C6D9F1">
              <a:alpha val="5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제목 텍스트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본문 첫 번째 줄</a:t>
            </a:r>
          </a:p>
          <a:p>
            <a:pPr lvl="1">
              <a:defRPr sz="1800"/>
            </a:pPr>
            <a:r>
              <a:rPr sz="2800"/>
              <a:t>본문 두 번째 줄</a:t>
            </a:r>
          </a:p>
          <a:p>
            <a:pPr lvl="2">
              <a:defRPr sz="1800"/>
            </a:pPr>
            <a:r>
              <a:rPr sz="2800"/>
              <a:t>본문 세 번째 줄</a:t>
            </a:r>
          </a:p>
          <a:p>
            <a:pPr lvl="3">
              <a:defRPr sz="1800"/>
            </a:pPr>
            <a:r>
              <a:rPr sz="2800"/>
              <a:t>본문 네 번째 줄</a:t>
            </a:r>
          </a:p>
          <a:p>
            <a:pPr lvl="4">
              <a:defRPr sz="1800"/>
            </a:pPr>
            <a:r>
              <a:rPr sz="2800"/>
              <a:t>본문 다섯 번째 줄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843" y="82064"/>
            <a:ext cx="437834" cy="50258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506776" y="71412"/>
            <a:ext cx="2633032" cy="154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3796" y="10800"/>
                </a:lnTo>
                <a:lnTo>
                  <a:pt x="4428" y="3086"/>
                </a:lnTo>
                <a:lnTo>
                  <a:pt x="4428" y="21600"/>
                </a:lnTo>
                <a:lnTo>
                  <a:pt x="5423" y="0"/>
                </a:lnTo>
                <a:lnTo>
                  <a:pt x="5423" y="20057"/>
                </a:lnTo>
                <a:lnTo>
                  <a:pt x="5965" y="10800"/>
                </a:lnTo>
                <a:lnTo>
                  <a:pt x="21600" y="10800"/>
                </a:lnTo>
              </a:path>
            </a:pathLst>
          </a:custGeom>
          <a:ln>
            <a:solidFill>
              <a:srgbClr val="F6924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00033" y="928668"/>
            <a:ext cx="8143934" cy="45721"/>
          </a:xfrm>
          <a:prstGeom prst="rect">
            <a:avLst/>
          </a:prstGeom>
          <a:solidFill>
            <a:srgbClr val="8EB4E3"/>
          </a:solidFill>
          <a:ln w="25400">
            <a:solidFill>
              <a:srgbClr val="C6D9F1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71438" y="6540589"/>
            <a:ext cx="9001157" cy="284143"/>
          </a:xfrm>
          <a:prstGeom prst="rect">
            <a:avLst/>
          </a:prstGeom>
          <a:solidFill>
            <a:srgbClr val="C6D9F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457200" y="42820"/>
            <a:ext cx="8337550" cy="98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lvl="0">
              <a:defRPr sz="1800"/>
            </a:pPr>
            <a:r>
              <a:rPr sz="4400"/>
              <a:t>제목 텍스트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82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lvl="0">
              <a:defRPr sz="1800"/>
            </a:pPr>
            <a:r>
              <a:rPr sz="2800"/>
              <a:t>본문 첫 번째 줄</a:t>
            </a:r>
          </a:p>
          <a:p>
            <a:pPr lvl="1">
              <a:defRPr sz="1800"/>
            </a:pPr>
            <a:r>
              <a:rPr sz="2800"/>
              <a:t>본문 두 번째 줄</a:t>
            </a:r>
          </a:p>
          <a:p>
            <a:pPr lvl="2">
              <a:defRPr sz="1800"/>
            </a:pPr>
            <a:r>
              <a:rPr sz="2800"/>
              <a:t>본문 세 번째 줄</a:t>
            </a:r>
          </a:p>
          <a:p>
            <a:pPr lvl="3">
              <a:defRPr sz="1800"/>
            </a:pPr>
            <a:r>
              <a:rPr sz="2800"/>
              <a:t>본문 네 번째 줄</a:t>
            </a:r>
          </a:p>
          <a:p>
            <a:pPr lvl="4">
              <a:defRPr sz="1800"/>
            </a:pPr>
            <a:r>
              <a:rPr sz="2800"/>
              <a:t>본문 다섯 번째 줄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6553200" y="6477337"/>
            <a:ext cx="2133600" cy="2692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algn="ctr">
        <a:defRPr sz="4400">
          <a:latin typeface="맑은 고딕"/>
          <a:ea typeface="맑은 고딕"/>
          <a:cs typeface="맑은 고딕"/>
          <a:sym typeface="맑은 고딕"/>
        </a:defRPr>
      </a:lvl1pPr>
      <a:lvl2pPr algn="ctr">
        <a:defRPr sz="4400">
          <a:latin typeface="맑은 고딕"/>
          <a:ea typeface="맑은 고딕"/>
          <a:cs typeface="맑은 고딕"/>
          <a:sym typeface="맑은 고딕"/>
        </a:defRPr>
      </a:lvl2pPr>
      <a:lvl3pPr algn="ctr">
        <a:defRPr sz="4400">
          <a:latin typeface="맑은 고딕"/>
          <a:ea typeface="맑은 고딕"/>
          <a:cs typeface="맑은 고딕"/>
          <a:sym typeface="맑은 고딕"/>
        </a:defRPr>
      </a:lvl3pPr>
      <a:lvl4pPr algn="ctr">
        <a:defRPr sz="4400">
          <a:latin typeface="맑은 고딕"/>
          <a:ea typeface="맑은 고딕"/>
          <a:cs typeface="맑은 고딕"/>
          <a:sym typeface="맑은 고딕"/>
        </a:defRPr>
      </a:lvl4pPr>
      <a:lvl5pPr algn="ctr">
        <a:defRPr sz="4400">
          <a:latin typeface="맑은 고딕"/>
          <a:ea typeface="맑은 고딕"/>
          <a:cs typeface="맑은 고딕"/>
          <a:sym typeface="맑은 고딕"/>
        </a:defRPr>
      </a:lvl5pPr>
      <a:lvl6pPr algn="ctr">
        <a:defRPr sz="4400">
          <a:latin typeface="맑은 고딕"/>
          <a:ea typeface="맑은 고딕"/>
          <a:cs typeface="맑은 고딕"/>
          <a:sym typeface="맑은 고딕"/>
        </a:defRPr>
      </a:lvl6pPr>
      <a:lvl7pPr algn="ctr">
        <a:defRPr sz="4400">
          <a:latin typeface="맑은 고딕"/>
          <a:ea typeface="맑은 고딕"/>
          <a:cs typeface="맑은 고딕"/>
          <a:sym typeface="맑은 고딕"/>
        </a:defRPr>
      </a:lvl7pPr>
      <a:lvl8pPr algn="ctr">
        <a:defRPr sz="4400">
          <a:latin typeface="맑은 고딕"/>
          <a:ea typeface="맑은 고딕"/>
          <a:cs typeface="맑은 고딕"/>
          <a:sym typeface="맑은 고딕"/>
        </a:defRPr>
      </a:lvl8pPr>
      <a:lvl9pPr algn="ctr">
        <a:defRPr sz="4400">
          <a:latin typeface="맑은 고딕"/>
          <a:ea typeface="맑은 고딕"/>
          <a:cs typeface="맑은 고딕"/>
          <a:sym typeface="맑은 고딕"/>
        </a:defRPr>
      </a:lvl9pPr>
    </p:titleStyle>
    <p:bodyStyle>
      <a:lvl1pPr marL="342900" indent="-342900">
        <a:spcBef>
          <a:spcPts val="600"/>
        </a:spcBef>
        <a:buSzPct val="100000"/>
        <a:buFont typeface="Arial"/>
        <a:buChar char="•"/>
        <a:defRPr sz="2800">
          <a:latin typeface="맑은 고딕"/>
          <a:ea typeface="맑은 고딕"/>
          <a:cs typeface="맑은 고딕"/>
          <a:sym typeface="맑은 고딕"/>
        </a:defRPr>
      </a:lvl1pPr>
      <a:lvl2pPr marL="790575" indent="-333375">
        <a:spcBef>
          <a:spcPts val="600"/>
        </a:spcBef>
        <a:buSzPct val="100000"/>
        <a:buFont typeface="Arial"/>
        <a:buChar char="–"/>
        <a:defRPr sz="2800">
          <a:latin typeface="맑은 고딕"/>
          <a:ea typeface="맑은 고딕"/>
          <a:cs typeface="맑은 고딕"/>
          <a:sym typeface="맑은 고딕"/>
        </a:defRPr>
      </a:lvl2pPr>
      <a:lvl3pPr marL="1234438" indent="-320038">
        <a:spcBef>
          <a:spcPts val="600"/>
        </a:spcBef>
        <a:buSzPct val="100000"/>
        <a:buFont typeface="Arial"/>
        <a:buChar char="•"/>
        <a:defRPr sz="2800">
          <a:latin typeface="맑은 고딕"/>
          <a:ea typeface="맑은 고딕"/>
          <a:cs typeface="맑은 고딕"/>
          <a:sym typeface="맑은 고딕"/>
        </a:defRPr>
      </a:lvl3pPr>
      <a:lvl4pPr marL="1727200" indent="-355600">
        <a:spcBef>
          <a:spcPts val="600"/>
        </a:spcBef>
        <a:buSzPct val="100000"/>
        <a:buFont typeface="Arial"/>
        <a:buChar char="–"/>
        <a:defRPr sz="2800">
          <a:latin typeface="맑은 고딕"/>
          <a:ea typeface="맑은 고딕"/>
          <a:cs typeface="맑은 고딕"/>
          <a:sym typeface="맑은 고딕"/>
        </a:defRPr>
      </a:lvl4pPr>
      <a:lvl5pPr marL="2184400" indent="-355600">
        <a:spcBef>
          <a:spcPts val="600"/>
        </a:spcBef>
        <a:buSzPct val="100000"/>
        <a:buFont typeface="Arial"/>
        <a:buChar char="»"/>
        <a:defRPr sz="2800">
          <a:latin typeface="맑은 고딕"/>
          <a:ea typeface="맑은 고딕"/>
          <a:cs typeface="맑은 고딕"/>
          <a:sym typeface="맑은 고딕"/>
        </a:defRPr>
      </a:lvl5pPr>
      <a:lvl6pPr marL="2606038" indent="-320038">
        <a:spcBef>
          <a:spcPts val="600"/>
        </a:spcBef>
        <a:buSzPct val="100000"/>
        <a:buFont typeface="Arial"/>
        <a:buChar char="•"/>
        <a:defRPr sz="2800">
          <a:latin typeface="맑은 고딕"/>
          <a:ea typeface="맑은 고딕"/>
          <a:cs typeface="맑은 고딕"/>
          <a:sym typeface="맑은 고딕"/>
        </a:defRPr>
      </a:lvl6pPr>
      <a:lvl7pPr marL="3063238" indent="-320038">
        <a:spcBef>
          <a:spcPts val="600"/>
        </a:spcBef>
        <a:buSzPct val="100000"/>
        <a:buFont typeface="Arial"/>
        <a:buChar char="•"/>
        <a:defRPr sz="2800">
          <a:latin typeface="맑은 고딕"/>
          <a:ea typeface="맑은 고딕"/>
          <a:cs typeface="맑은 고딕"/>
          <a:sym typeface="맑은 고딕"/>
        </a:defRPr>
      </a:lvl7pPr>
      <a:lvl8pPr marL="3520440" indent="-320039">
        <a:spcBef>
          <a:spcPts val="600"/>
        </a:spcBef>
        <a:buSzPct val="100000"/>
        <a:buFont typeface="Arial"/>
        <a:buChar char="•"/>
        <a:defRPr sz="2800">
          <a:latin typeface="맑은 고딕"/>
          <a:ea typeface="맑은 고딕"/>
          <a:cs typeface="맑은 고딕"/>
          <a:sym typeface="맑은 고딕"/>
        </a:defRPr>
      </a:lvl8pPr>
      <a:lvl9pPr marL="3977640" indent="-320040">
        <a:spcBef>
          <a:spcPts val="600"/>
        </a:spcBef>
        <a:buSzPct val="100000"/>
        <a:buFont typeface="Arial"/>
        <a:buChar char="•"/>
        <a:defRPr sz="2800">
          <a:latin typeface="맑은 고딕"/>
          <a:ea typeface="맑은 고딕"/>
          <a:cs typeface="맑은 고딕"/>
          <a:sym typeface="맑은 고딕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AVX-512" TargetMode="Externa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7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571470" y="2808288"/>
            <a:ext cx="8001059" cy="76316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Calibri" panose="020F0502020204030204" pitchFamily="34" charset="0"/>
              <a:ea typeface="함초롬돋움" panose="020B0604000101010101" pitchFamily="50" charset="-127"/>
            </a:endParaRP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2233" y="1961390"/>
            <a:ext cx="8472518" cy="89154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defTabSz="539494">
              <a:defRPr sz="1800"/>
            </a:pPr>
            <a:r>
              <a:rPr lang="en-US" sz="4000" b="1" dirty="0" smtClean="0">
                <a:solidFill>
                  <a:srgbClr val="0070C0"/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Introduction To Parallel Computing</a:t>
            </a:r>
            <a:endParaRPr sz="4000" b="1" dirty="0">
              <a:solidFill>
                <a:srgbClr val="0070C0"/>
              </a:solidFill>
              <a:latin typeface="Calibri" panose="020F0502020204030204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971470" y="3356992"/>
            <a:ext cx="7200930" cy="203049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defTabSz="905255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700" b="1" dirty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이 정 </a:t>
            </a:r>
            <a:r>
              <a:rPr sz="2700" b="1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근</a:t>
            </a:r>
            <a:r>
              <a:rPr lang="en-US" sz="2700" b="1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sz="2700" b="1" dirty="0" err="1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Jeong</a:t>
            </a:r>
            <a:r>
              <a:rPr lang="en-US" sz="2700" b="1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-Gun Lee</a:t>
            </a:r>
            <a:r>
              <a:rPr lang="en-US" sz="2700" b="1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sz="2700" b="1" dirty="0">
              <a:solidFill>
                <a:srgbClr val="0070C0"/>
              </a:solidFill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  <a:sym typeface="Calibri"/>
            </a:endParaRPr>
          </a:p>
          <a:p>
            <a:pPr lvl="0" defTabSz="905255">
              <a:defRPr sz="1800">
                <a:solidFill>
                  <a:srgbClr val="000000"/>
                </a:solidFill>
              </a:defRPr>
            </a:pPr>
            <a:endParaRPr sz="1000" dirty="0">
              <a:solidFill>
                <a:srgbClr val="0070C0"/>
              </a:solidFill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  <a:sym typeface="Calibri"/>
            </a:endParaRPr>
          </a:p>
          <a:p>
            <a:pPr lvl="0" defTabSz="905255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lang="ko-KR" altLang="en-US" sz="2300" dirty="0" err="1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임베디드</a:t>
            </a:r>
            <a:r>
              <a:rPr lang="ko-KR" altLang="en-US" sz="2300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300" dirty="0" err="1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SoC</a:t>
            </a:r>
            <a:r>
              <a:rPr lang="en-US" altLang="ko-KR" sz="2300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2300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연구실</a:t>
            </a:r>
            <a:r>
              <a:rPr lang="en-US" altLang="ko-KR" sz="2300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300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한림대학교 </a:t>
            </a:r>
            <a:r>
              <a:rPr lang="ko-KR" altLang="en-US" sz="2300" dirty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소프트웨어융합대학</a:t>
            </a:r>
            <a:endParaRPr lang="en-US" altLang="ko-KR" sz="2300" dirty="0" smtClean="0">
              <a:solidFill>
                <a:srgbClr val="0070C0"/>
              </a:solidFill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defTabSz="905255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lang="en-US" sz="2300" b="1" dirty="0" smtClean="0">
                <a:solidFill>
                  <a:srgbClr val="0070C0"/>
                </a:solidFill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  <a:sym typeface="Calibri"/>
              </a:rPr>
              <a:t>www.onchip.net</a:t>
            </a:r>
            <a:endParaRPr sz="2300" b="1" dirty="0">
              <a:solidFill>
                <a:srgbClr val="0070C0"/>
              </a:solidFill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  <a:sym typeface="Calibri"/>
            </a:endParaRPr>
          </a:p>
          <a:p>
            <a:pPr lvl="0" defTabSz="905255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300" dirty="0">
                <a:solidFill>
                  <a:srgbClr val="0070C0"/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/>
                <a:sym typeface="Calibri"/>
              </a:rPr>
              <a:t>Email: </a:t>
            </a:r>
            <a:r>
              <a:rPr sz="2300" b="1" dirty="0">
                <a:solidFill>
                  <a:srgbClr val="0070C0"/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/>
                <a:sym typeface="Calibri"/>
              </a:rPr>
              <a:t>Jeonggun.Lee@hallym.ac.kr</a:t>
            </a:r>
          </a:p>
        </p:txBody>
      </p:sp>
      <p:pic>
        <p:nvPicPr>
          <p:cNvPr id="29" name="image3.png" descr="a-1-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000" y="5562600"/>
            <a:ext cx="1733550" cy="840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Computing: Why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350" y="1052736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전력 소모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에 대한 관심이 높아지는 것과 더불어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멀티 코어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프로세서를 핵심으로 컴퓨터 구조에서 강력한 패러다임으로 주목</a:t>
            </a:r>
            <a:endParaRPr lang="ko-KR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1819035" y="3712765"/>
            <a:ext cx="1152525" cy="660797"/>
          </a:xfrm>
          <a:custGeom>
            <a:avLst/>
            <a:gdLst>
              <a:gd name="connsiteX0" fmla="*/ 58341 w 1152525"/>
              <a:gd name="connsiteY0" fmla="*/ 194073 h 660797"/>
              <a:gd name="connsiteX1" fmla="*/ 408385 w 1152525"/>
              <a:gd name="connsiteY1" fmla="*/ 36910 h 660797"/>
              <a:gd name="connsiteX2" fmla="*/ 1058466 w 1152525"/>
              <a:gd name="connsiteY2" fmla="*/ 29766 h 660797"/>
              <a:gd name="connsiteX3" fmla="*/ 972741 w 1152525"/>
              <a:gd name="connsiteY3" fmla="*/ 215504 h 660797"/>
              <a:gd name="connsiteX4" fmla="*/ 1051323 w 1152525"/>
              <a:gd name="connsiteY4" fmla="*/ 601266 h 660797"/>
              <a:gd name="connsiteX5" fmla="*/ 808435 w 1152525"/>
              <a:gd name="connsiteY5" fmla="*/ 572691 h 660797"/>
              <a:gd name="connsiteX6" fmla="*/ 194073 w 1152525"/>
              <a:gd name="connsiteY6" fmla="*/ 436960 h 660797"/>
              <a:gd name="connsiteX7" fmla="*/ 58341 w 1152525"/>
              <a:gd name="connsiteY7" fmla="*/ 344091 h 660797"/>
              <a:gd name="connsiteX8" fmla="*/ 58341 w 1152525"/>
              <a:gd name="connsiteY8" fmla="*/ 194073 h 6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525" h="660797">
                <a:moveTo>
                  <a:pt x="58341" y="194073"/>
                </a:moveTo>
                <a:cubicBezTo>
                  <a:pt x="116682" y="142876"/>
                  <a:pt x="241697" y="64295"/>
                  <a:pt x="408385" y="36910"/>
                </a:cubicBezTo>
                <a:cubicBezTo>
                  <a:pt x="575073" y="9525"/>
                  <a:pt x="964407" y="0"/>
                  <a:pt x="1058466" y="29766"/>
                </a:cubicBezTo>
                <a:cubicBezTo>
                  <a:pt x="1152525" y="59532"/>
                  <a:pt x="973932" y="120254"/>
                  <a:pt x="972741" y="215504"/>
                </a:cubicBezTo>
                <a:cubicBezTo>
                  <a:pt x="971551" y="310754"/>
                  <a:pt x="1078707" y="541735"/>
                  <a:pt x="1051323" y="601266"/>
                </a:cubicBezTo>
                <a:cubicBezTo>
                  <a:pt x="1023939" y="660797"/>
                  <a:pt x="951310" y="600075"/>
                  <a:pt x="808435" y="572691"/>
                </a:cubicBezTo>
                <a:cubicBezTo>
                  <a:pt x="665560" y="545307"/>
                  <a:pt x="319089" y="475060"/>
                  <a:pt x="194073" y="436960"/>
                </a:cubicBezTo>
                <a:cubicBezTo>
                  <a:pt x="69057" y="398860"/>
                  <a:pt x="80963" y="385763"/>
                  <a:pt x="58341" y="344091"/>
                </a:cubicBezTo>
                <a:cubicBezTo>
                  <a:pt x="35719" y="302419"/>
                  <a:pt x="0" y="245270"/>
                  <a:pt x="58341" y="194073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Documents and Settings\Administrator\Local Settings\Temporary Internet Files\Content.IE5\C62FCO7N\MCj043390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695" y="3784600"/>
            <a:ext cx="1130217" cy="1130217"/>
          </a:xfrm>
          <a:prstGeom prst="rect">
            <a:avLst/>
          </a:prstGeom>
          <a:noFill/>
        </p:spPr>
      </p:pic>
      <p:pic>
        <p:nvPicPr>
          <p:cNvPr id="12" name="Picture 1" descr="C:\Documents and Settings\Administrator\Local Settings\Temporary Internet Files\Content.IE5\E5OM6976\MCj0434816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9695" y="3429000"/>
            <a:ext cx="1000301" cy="1000301"/>
          </a:xfrm>
          <a:prstGeom prst="rect">
            <a:avLst/>
          </a:prstGeom>
          <a:noFill/>
        </p:spPr>
      </p:pic>
      <p:pic>
        <p:nvPicPr>
          <p:cNvPr id="13" name="Picture 3" descr="C:\Documents and Settings\Administrator\Local Settings\Temporary Internet Files\Content.IE5\K3HOZOMS\MCj018612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345" y="3473450"/>
            <a:ext cx="1122381" cy="120375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 rot="21257692">
            <a:off x="1972534" y="3772246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0000FF"/>
                </a:solidFill>
                <a:latin typeface="Calibri" pitchFamily="34" charset="0"/>
              </a:rPr>
              <a:t>manycore</a:t>
            </a:r>
            <a:endParaRPr lang="ko-KR" altLang="en-US" sz="11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4934" y="3924646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0000FF"/>
                </a:solidFill>
                <a:latin typeface="Calibri" pitchFamily="34" charset="0"/>
              </a:rPr>
              <a:t>manycore</a:t>
            </a:r>
            <a:endParaRPr lang="ko-KR" altLang="en-US" sz="11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3928" y="3823819"/>
            <a:ext cx="474744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+ Diminishing Return</a:t>
            </a:r>
            <a:endParaRPr kumimoji="0" lang="ko-KR" altLang="en-US" sz="36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906266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Computing: Why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350" y="1052736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전력 소모에 대한 관심이 높아지는 것과 더불어 멀티 코어 프로세서를 핵심으로 컴퓨터 구조에서 강력한 패러다임으로 주목</a:t>
            </a:r>
            <a:endParaRPr lang="ko-KR" altLang="en-US" sz="1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02412" y="2463502"/>
            <a:ext cx="3244850" cy="2844800"/>
          </a:xfrm>
          <a:prstGeom prst="roundRect">
            <a:avLst>
              <a:gd name="adj" fmla="val 5387"/>
            </a:avLst>
          </a:prstGeom>
          <a:solidFill>
            <a:schemeClr val="accent1">
              <a:lumMod val="20000"/>
              <a:lumOff val="80000"/>
              <a:alpha val="57000"/>
            </a:schemeClr>
          </a:solidFill>
          <a:ln w="50800">
            <a:solidFill>
              <a:schemeClr val="tx2">
                <a:lumMod val="60000"/>
                <a:lumOff val="40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23312" y="6154439"/>
            <a:ext cx="6670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1992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1786925" y="6154439"/>
            <a:ext cx="6670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1998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2768000" y="6154439"/>
            <a:ext cx="6670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2002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3803050" y="6154439"/>
            <a:ext cx="6670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2006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712687" y="6154439"/>
            <a:ext cx="6670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2010</a:t>
            </a:r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5335984" y="6289575"/>
            <a:ext cx="61950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time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96153" y="5695652"/>
            <a:ext cx="60571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0.01</a:t>
            </a: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261715" y="5227339"/>
            <a:ext cx="54440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0. 1</a:t>
            </a: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518194" y="4722514"/>
            <a:ext cx="29917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1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389954" y="4219277"/>
            <a:ext cx="42179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10</a:t>
            </a: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261715" y="3752552"/>
            <a:ext cx="54440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100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179512" y="3247727"/>
            <a:ext cx="66702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1000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846262" y="2285702"/>
            <a:ext cx="1013285" cy="4693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altLang="ko-KR" sz="105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Performance</a:t>
            </a:r>
          </a:p>
          <a:p>
            <a:pPr algn="r">
              <a:buFontTx/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+mj-ea"/>
              </a:rPr>
              <a:t>(GOPS)</a:t>
            </a:r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>
            <a:off x="2039064" y="2593677"/>
            <a:ext cx="3207748" cy="2447925"/>
          </a:xfrm>
          <a:custGeom>
            <a:avLst/>
            <a:gdLst/>
            <a:ahLst/>
            <a:cxnLst>
              <a:cxn ang="0">
                <a:pos x="2178" y="0"/>
              </a:cxn>
              <a:cxn ang="0">
                <a:pos x="2178" y="952"/>
              </a:cxn>
              <a:cxn ang="0">
                <a:pos x="953" y="1089"/>
              </a:cxn>
              <a:cxn ang="0">
                <a:pos x="726" y="1134"/>
              </a:cxn>
              <a:cxn ang="0">
                <a:pos x="0" y="1542"/>
              </a:cxn>
              <a:cxn ang="0">
                <a:pos x="2178" y="0"/>
              </a:cxn>
            </a:cxnLst>
            <a:rect l="0" t="0" r="r" b="b"/>
            <a:pathLst>
              <a:path w="2178" h="1542">
                <a:moveTo>
                  <a:pt x="2178" y="0"/>
                </a:moveTo>
                <a:lnTo>
                  <a:pt x="2178" y="952"/>
                </a:lnTo>
                <a:lnTo>
                  <a:pt x="953" y="1089"/>
                </a:lnTo>
                <a:lnTo>
                  <a:pt x="726" y="1134"/>
                </a:lnTo>
                <a:lnTo>
                  <a:pt x="0" y="1542"/>
                </a:lnTo>
                <a:lnTo>
                  <a:pt x="217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ko-KR" altLang="en-US" sz="1400">
              <a:latin typeface="Calibri" pitchFamily="34" charset="0"/>
              <a:ea typeface="+mj-ea"/>
            </a:endParaRPr>
          </a:p>
        </p:txBody>
      </p:sp>
      <p:sp>
        <p:nvSpPr>
          <p:cNvPr id="31" name="Freeform 23"/>
          <p:cNvSpPr>
            <a:spLocks/>
          </p:cNvSpPr>
          <p:nvPr/>
        </p:nvSpPr>
        <p:spPr bwMode="auto">
          <a:xfrm>
            <a:off x="815375" y="4117677"/>
            <a:ext cx="4476160" cy="1728787"/>
          </a:xfrm>
          <a:custGeom>
            <a:avLst/>
            <a:gdLst/>
            <a:ahLst/>
            <a:cxnLst>
              <a:cxn ang="0">
                <a:pos x="0" y="1089"/>
              </a:cxn>
              <a:cxn ang="0">
                <a:pos x="1270" y="318"/>
              </a:cxn>
              <a:cxn ang="0">
                <a:pos x="1588" y="182"/>
              </a:cxn>
              <a:cxn ang="0">
                <a:pos x="2177" y="91"/>
              </a:cxn>
              <a:cxn ang="0">
                <a:pos x="2949" y="0"/>
              </a:cxn>
            </a:cxnLst>
            <a:rect l="0" t="0" r="r" b="b"/>
            <a:pathLst>
              <a:path w="2949" h="1089">
                <a:moveTo>
                  <a:pt x="0" y="1089"/>
                </a:moveTo>
                <a:cubicBezTo>
                  <a:pt x="503" y="779"/>
                  <a:pt x="1006" y="469"/>
                  <a:pt x="1270" y="318"/>
                </a:cubicBezTo>
                <a:cubicBezTo>
                  <a:pt x="1534" y="167"/>
                  <a:pt x="1437" y="220"/>
                  <a:pt x="1588" y="182"/>
                </a:cubicBezTo>
                <a:cubicBezTo>
                  <a:pt x="1739" y="144"/>
                  <a:pt x="1950" y="121"/>
                  <a:pt x="2177" y="91"/>
                </a:cubicBezTo>
                <a:cubicBezTo>
                  <a:pt x="2404" y="61"/>
                  <a:pt x="2676" y="30"/>
                  <a:pt x="2949" y="0"/>
                </a:cubicBezTo>
              </a:path>
            </a:pathLst>
          </a:custGeom>
          <a:noFill/>
          <a:ln w="57150" cap="flat" cmpd="sng">
            <a:solidFill>
              <a:srgbClr val="3072C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ko-KR" altLang="en-US" sz="1400">
              <a:latin typeface="Calibri" pitchFamily="34" charset="0"/>
              <a:ea typeface="+mj-ea"/>
            </a:endParaRPr>
          </a:p>
        </p:txBody>
      </p:sp>
      <p:grpSp>
        <p:nvGrpSpPr>
          <p:cNvPr id="32" name="Group 144"/>
          <p:cNvGrpSpPr>
            <a:grpSpLocks/>
          </p:cNvGrpSpPr>
          <p:nvPr/>
        </p:nvGrpSpPr>
        <p:grpSpPr bwMode="auto">
          <a:xfrm>
            <a:off x="4402534" y="3219152"/>
            <a:ext cx="1170267" cy="898526"/>
            <a:chOff x="3877" y="1672"/>
            <a:chExt cx="771" cy="566"/>
          </a:xfrm>
        </p:grpSpPr>
        <p:sp>
          <p:nvSpPr>
            <p:cNvPr id="33" name="Line 26"/>
            <p:cNvSpPr>
              <a:spLocks noChangeShapeType="1"/>
            </p:cNvSpPr>
            <p:nvPr/>
          </p:nvSpPr>
          <p:spPr bwMode="auto">
            <a:xfrm>
              <a:off x="3877" y="1739"/>
              <a:ext cx="0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 sz="1400">
                <a:latin typeface="Calibri" pitchFamily="34" charset="0"/>
                <a:ea typeface="+mj-ea"/>
              </a:endParaRPr>
            </a:p>
          </p:txBody>
        </p:sp>
        <p:sp>
          <p:nvSpPr>
            <p:cNvPr id="34" name="Text Box 27"/>
            <p:cNvSpPr txBox="1">
              <a:spLocks noChangeArrowheads="1"/>
            </p:cNvSpPr>
            <p:nvPr/>
          </p:nvSpPr>
          <p:spPr bwMode="auto">
            <a:xfrm>
              <a:off x="3877" y="1672"/>
              <a:ext cx="771" cy="5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en-US" altLang="ko-KR" sz="1600" b="1" dirty="0">
                  <a:solidFill>
                    <a:schemeClr val="accent1">
                      <a:lumMod val="75000"/>
                    </a:schemeClr>
                  </a:solidFill>
                  <a:latin typeface="Calibri" pitchFamily="34" charset="0"/>
                  <a:ea typeface="+mj-ea"/>
                </a:rPr>
                <a:t>The Moore’s Gap</a:t>
              </a:r>
            </a:p>
          </p:txBody>
        </p:sp>
      </p:grpSp>
      <p:grpSp>
        <p:nvGrpSpPr>
          <p:cNvPr id="35" name="Group 145"/>
          <p:cNvGrpSpPr>
            <a:grpSpLocks/>
          </p:cNvGrpSpPr>
          <p:nvPr/>
        </p:nvGrpSpPr>
        <p:grpSpPr bwMode="auto">
          <a:xfrm>
            <a:off x="815375" y="2606377"/>
            <a:ext cx="4476160" cy="3240087"/>
            <a:chOff x="1565" y="1286"/>
            <a:chExt cx="2949" cy="2041"/>
          </a:xfrm>
        </p:grpSpPr>
        <p:sp>
          <p:nvSpPr>
            <p:cNvPr id="36" name="Line 24"/>
            <p:cNvSpPr>
              <a:spLocks noChangeShapeType="1"/>
            </p:cNvSpPr>
            <p:nvPr/>
          </p:nvSpPr>
          <p:spPr bwMode="auto">
            <a:xfrm flipV="1">
              <a:off x="1565" y="1286"/>
              <a:ext cx="2949" cy="2041"/>
            </a:xfrm>
            <a:prstGeom prst="line">
              <a:avLst/>
            </a:prstGeom>
            <a:noFill/>
            <a:ln w="57150">
              <a:solidFill>
                <a:schemeClr val="tx2">
                  <a:lumMod val="40000"/>
                  <a:lumOff val="6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 sz="1400">
                <a:latin typeface="Calibri" pitchFamily="34" charset="0"/>
                <a:ea typeface="+mj-ea"/>
              </a:endParaRPr>
            </a:p>
          </p:txBody>
        </p:sp>
        <p:sp>
          <p:nvSpPr>
            <p:cNvPr id="37" name="Text Box 28"/>
            <p:cNvSpPr txBox="1">
              <a:spLocks noChangeArrowheads="1"/>
            </p:cNvSpPr>
            <p:nvPr/>
          </p:nvSpPr>
          <p:spPr bwMode="auto">
            <a:xfrm rot="19590886">
              <a:off x="3159" y="1676"/>
              <a:ext cx="812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Calibri" pitchFamily="34" charset="0"/>
                  <a:ea typeface="+mj-ea"/>
                </a:rPr>
                <a:t>Transistors</a:t>
              </a:r>
            </a:p>
          </p:txBody>
        </p:sp>
      </p:grp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796967" y="5041602"/>
            <a:ext cx="11605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 dirty="0">
                <a:solidFill>
                  <a:srgbClr val="2E6CB8"/>
                </a:solidFill>
                <a:latin typeface="Calibri" pitchFamily="34" charset="0"/>
                <a:ea typeface="+mj-ea"/>
              </a:rPr>
              <a:t>pipelining</a:t>
            </a:r>
          </a:p>
        </p:txBody>
      </p:sp>
      <p:sp>
        <p:nvSpPr>
          <p:cNvPr id="39" name="Text Box 30"/>
          <p:cNvSpPr txBox="1">
            <a:spLocks noChangeArrowheads="1"/>
          </p:cNvSpPr>
          <p:nvPr/>
        </p:nvSpPr>
        <p:spPr bwMode="auto">
          <a:xfrm>
            <a:off x="1173905" y="4754264"/>
            <a:ext cx="1183929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 dirty="0" smtClean="0">
                <a:solidFill>
                  <a:srgbClr val="2E6CB8"/>
                </a:solidFill>
                <a:latin typeface="Calibri" pitchFamily="34" charset="0"/>
                <a:ea typeface="+mj-ea"/>
              </a:rPr>
              <a:t>superscalar</a:t>
            </a:r>
            <a:endParaRPr lang="en-US" altLang="ko-KR" sz="1400" dirty="0">
              <a:solidFill>
                <a:srgbClr val="2E6CB8"/>
              </a:solidFill>
              <a:latin typeface="Calibri" pitchFamily="34" charset="0"/>
              <a:ea typeface="+mj-ea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1975904" y="4466927"/>
            <a:ext cx="64863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 dirty="0" err="1">
                <a:solidFill>
                  <a:srgbClr val="2E6CB8"/>
                </a:solidFill>
                <a:latin typeface="Calibri" pitchFamily="34" charset="0"/>
                <a:ea typeface="+mj-ea"/>
              </a:rPr>
              <a:t>OoO</a:t>
            </a:r>
            <a:endParaRPr lang="en-US" altLang="ko-KR" sz="1400" dirty="0">
              <a:solidFill>
                <a:srgbClr val="2E6CB8"/>
              </a:solidFill>
              <a:latin typeface="Calibri" pitchFamily="34" charset="0"/>
              <a:ea typeface="+mj-ea"/>
            </a:endParaRPr>
          </a:p>
        </p:txBody>
      </p: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2475984" y="4108152"/>
            <a:ext cx="6375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ko-KR" sz="1400" dirty="0">
                <a:solidFill>
                  <a:srgbClr val="2E6CB8"/>
                </a:solidFill>
                <a:latin typeface="Calibri" pitchFamily="34" charset="0"/>
                <a:ea typeface="+mj-ea"/>
              </a:rPr>
              <a:t>SMT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04312" y="4686002"/>
            <a:ext cx="2224758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815373" y="2317451"/>
            <a:ext cx="45719" cy="3887787"/>
          </a:xfrm>
          <a:prstGeom prst="line">
            <a:avLst/>
          </a:prstGeom>
          <a:noFill/>
          <a:ln w="38100">
            <a:solidFill>
              <a:srgbClr val="3072C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sz="1400">
              <a:latin typeface="Calibri" pitchFamily="34" charset="0"/>
              <a:ea typeface="+mj-ea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>
            <a:off x="815374" y="6206827"/>
            <a:ext cx="4682589" cy="0"/>
          </a:xfrm>
          <a:prstGeom prst="line">
            <a:avLst/>
          </a:prstGeom>
          <a:noFill/>
          <a:ln w="38100">
            <a:solidFill>
              <a:srgbClr val="3072C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sz="1400">
              <a:solidFill>
                <a:schemeClr val="accent1">
                  <a:lumMod val="75000"/>
                </a:schemeClr>
              </a:solidFill>
              <a:latin typeface="Calibri" pitchFamily="34" charset="0"/>
              <a:ea typeface="+mj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724862" y="2641302"/>
            <a:ext cx="2976350" cy="3351563"/>
            <a:chOff x="5026033" y="1628998"/>
            <a:chExt cx="3756018" cy="3774724"/>
          </a:xfrm>
        </p:grpSpPr>
        <p:sp>
          <p:nvSpPr>
            <p:cNvPr id="46" name="Text Box 121"/>
            <p:cNvSpPr txBox="1">
              <a:spLocks noChangeArrowheads="1"/>
            </p:cNvSpPr>
            <p:nvPr/>
          </p:nvSpPr>
          <p:spPr bwMode="auto">
            <a:xfrm>
              <a:off x="5095882" y="3913188"/>
              <a:ext cx="3654419" cy="14905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176213" indent="-176213" algn="l">
                <a:buFontTx/>
                <a:buAutoNum type="arabicPeriod"/>
              </a:pPr>
              <a:r>
                <a:rPr lang="en-US" altLang="ko-KR" sz="1600" b="1" i="1" dirty="0">
                  <a:solidFill>
                    <a:srgbClr val="C00000"/>
                  </a:solidFill>
                  <a:latin typeface="Calibri" pitchFamily="34" charset="0"/>
                  <a:ea typeface="+mj-ea"/>
                </a:rPr>
                <a:t>Diminishing returns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Calibri" pitchFamily="34" charset="0"/>
                  <a:ea typeface="+mj-ea"/>
                </a:rPr>
                <a:t>from single </a:t>
              </a:r>
              <a:r>
                <a:rPr lang="en-US" altLang="ko-KR" sz="1600" dirty="0" smtClean="0">
                  <a:solidFill>
                    <a:schemeClr val="accent1">
                      <a:lumMod val="75000"/>
                    </a:schemeClr>
                  </a:solidFill>
                  <a:latin typeface="Calibri" pitchFamily="34" charset="0"/>
                  <a:ea typeface="+mj-ea"/>
                </a:rPr>
                <a:t>CPU</a:t>
              </a:r>
            </a:p>
            <a:p>
              <a:pPr marL="176213" indent="-176213" algn="l">
                <a:buFontTx/>
                <a:buAutoNum type="arabicPeriod"/>
              </a:pPr>
              <a:endPara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ea typeface="+mj-ea"/>
              </a:endParaRPr>
            </a:p>
            <a:p>
              <a:pPr marL="176213" indent="-176213" algn="l">
                <a:buFontTx/>
                <a:buAutoNum type="arabicPeriod"/>
              </a:pPr>
              <a:r>
                <a:rPr lang="en-US" altLang="ko-KR" sz="1600" b="1" i="1" dirty="0">
                  <a:solidFill>
                    <a:srgbClr val="C00000"/>
                  </a:solidFill>
                  <a:latin typeface="Calibri" pitchFamily="34" charset="0"/>
                  <a:ea typeface="+mj-ea"/>
                </a:rPr>
                <a:t>Wire</a:t>
              </a:r>
              <a:r>
                <a:rPr lang="en-US" altLang="ko-KR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itchFamily="34" charset="0"/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Calibri" pitchFamily="34" charset="0"/>
                  <a:ea typeface="+mj-ea"/>
                </a:rPr>
                <a:t>delays</a:t>
              </a:r>
            </a:p>
            <a:p>
              <a:pPr marL="176213" indent="-176213" algn="l">
                <a:buFontTx/>
                <a:buAutoNum type="arabicPeriod"/>
              </a:pPr>
              <a:r>
                <a:rPr lang="en-US" altLang="ko-KR" sz="1600" b="1" i="1" dirty="0">
                  <a:solidFill>
                    <a:srgbClr val="C00000"/>
                  </a:solidFill>
                  <a:latin typeface="Calibri" pitchFamily="34" charset="0"/>
                  <a:ea typeface="+mj-ea"/>
                </a:rPr>
                <a:t>Power</a:t>
              </a:r>
              <a:r>
                <a:rPr lang="en-US" altLang="ko-KR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itchFamily="34" charset="0"/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Calibri" pitchFamily="34" charset="0"/>
                  <a:ea typeface="+mj-ea"/>
                </a:rPr>
                <a:t>envelopes</a:t>
              </a:r>
            </a:p>
          </p:txBody>
        </p:sp>
        <p:pic>
          <p:nvPicPr>
            <p:cNvPr id="47" name="Picture 14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026033" y="1628998"/>
              <a:ext cx="3756018" cy="21526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</p:pic>
      </p:grpSp>
      <p:grpSp>
        <p:nvGrpSpPr>
          <p:cNvPr id="48" name="그룹 47"/>
          <p:cNvGrpSpPr/>
          <p:nvPr/>
        </p:nvGrpSpPr>
        <p:grpSpPr>
          <a:xfrm>
            <a:off x="8047162" y="3538490"/>
            <a:ext cx="659155" cy="703012"/>
            <a:chOff x="8172450" y="3063101"/>
            <a:chExt cx="659155" cy="703012"/>
          </a:xfrm>
        </p:grpSpPr>
        <p:sp>
          <p:nvSpPr>
            <p:cNvPr id="49" name="TextBox 48"/>
            <p:cNvSpPr txBox="1"/>
            <p:nvPr/>
          </p:nvSpPr>
          <p:spPr>
            <a:xfrm>
              <a:off x="8172450" y="3063101"/>
              <a:ext cx="659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50%</a:t>
              </a:r>
              <a:r>
                <a:rPr lang="en-US" altLang="ko-KR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/>
                </a:rPr>
                <a:t></a:t>
              </a:r>
              <a:endPara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72450" y="3458336"/>
              <a:ext cx="659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15%</a:t>
              </a:r>
              <a:r>
                <a:rPr lang="en-US" altLang="ko-KR" sz="14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/>
                </a:rPr>
                <a:t></a:t>
              </a:r>
              <a:endParaRPr lang="ko-KR" altLang="en-US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 rot="21063904">
            <a:off x="3735512" y="4152602"/>
            <a:ext cx="141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2E6CB8"/>
                </a:solidFill>
                <a:latin typeface="Calibri" pitchFamily="34" charset="0"/>
              </a:rPr>
              <a:t>Performance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46679" y="1147391"/>
            <a:ext cx="53896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Diminishing Return</a:t>
            </a:r>
            <a:endParaRPr lang="ko-KR" altLang="en-US"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809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Computing: Why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350" y="1052736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전력 소모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에 대한 관심이 높아지는 것과 더불어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멀티 코어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프로세서를 핵심으로 컴퓨터 구조에서 강력한 패러다임으로 주목</a:t>
            </a:r>
            <a:endParaRPr lang="ko-KR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1819035" y="2848669"/>
            <a:ext cx="1152525" cy="660797"/>
          </a:xfrm>
          <a:custGeom>
            <a:avLst/>
            <a:gdLst>
              <a:gd name="connsiteX0" fmla="*/ 58341 w 1152525"/>
              <a:gd name="connsiteY0" fmla="*/ 194073 h 660797"/>
              <a:gd name="connsiteX1" fmla="*/ 408385 w 1152525"/>
              <a:gd name="connsiteY1" fmla="*/ 36910 h 660797"/>
              <a:gd name="connsiteX2" fmla="*/ 1058466 w 1152525"/>
              <a:gd name="connsiteY2" fmla="*/ 29766 h 660797"/>
              <a:gd name="connsiteX3" fmla="*/ 972741 w 1152525"/>
              <a:gd name="connsiteY3" fmla="*/ 215504 h 660797"/>
              <a:gd name="connsiteX4" fmla="*/ 1051323 w 1152525"/>
              <a:gd name="connsiteY4" fmla="*/ 601266 h 660797"/>
              <a:gd name="connsiteX5" fmla="*/ 808435 w 1152525"/>
              <a:gd name="connsiteY5" fmla="*/ 572691 h 660797"/>
              <a:gd name="connsiteX6" fmla="*/ 194073 w 1152525"/>
              <a:gd name="connsiteY6" fmla="*/ 436960 h 660797"/>
              <a:gd name="connsiteX7" fmla="*/ 58341 w 1152525"/>
              <a:gd name="connsiteY7" fmla="*/ 344091 h 660797"/>
              <a:gd name="connsiteX8" fmla="*/ 58341 w 1152525"/>
              <a:gd name="connsiteY8" fmla="*/ 194073 h 6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525" h="660797">
                <a:moveTo>
                  <a:pt x="58341" y="194073"/>
                </a:moveTo>
                <a:cubicBezTo>
                  <a:pt x="116682" y="142876"/>
                  <a:pt x="241697" y="64295"/>
                  <a:pt x="408385" y="36910"/>
                </a:cubicBezTo>
                <a:cubicBezTo>
                  <a:pt x="575073" y="9525"/>
                  <a:pt x="964407" y="0"/>
                  <a:pt x="1058466" y="29766"/>
                </a:cubicBezTo>
                <a:cubicBezTo>
                  <a:pt x="1152525" y="59532"/>
                  <a:pt x="973932" y="120254"/>
                  <a:pt x="972741" y="215504"/>
                </a:cubicBezTo>
                <a:cubicBezTo>
                  <a:pt x="971551" y="310754"/>
                  <a:pt x="1078707" y="541735"/>
                  <a:pt x="1051323" y="601266"/>
                </a:cubicBezTo>
                <a:cubicBezTo>
                  <a:pt x="1023939" y="660797"/>
                  <a:pt x="951310" y="600075"/>
                  <a:pt x="808435" y="572691"/>
                </a:cubicBezTo>
                <a:cubicBezTo>
                  <a:pt x="665560" y="545307"/>
                  <a:pt x="319089" y="475060"/>
                  <a:pt x="194073" y="436960"/>
                </a:cubicBezTo>
                <a:cubicBezTo>
                  <a:pt x="69057" y="398860"/>
                  <a:pt x="80963" y="385763"/>
                  <a:pt x="58341" y="344091"/>
                </a:cubicBezTo>
                <a:cubicBezTo>
                  <a:pt x="35719" y="302419"/>
                  <a:pt x="0" y="245270"/>
                  <a:pt x="58341" y="194073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Documents and Settings\Administrator\Local Settings\Temporary Internet Files\Content.IE5\C62FCO7N\MCj043390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695" y="2920504"/>
            <a:ext cx="1130217" cy="1130217"/>
          </a:xfrm>
          <a:prstGeom prst="rect">
            <a:avLst/>
          </a:prstGeom>
          <a:noFill/>
        </p:spPr>
      </p:pic>
      <p:pic>
        <p:nvPicPr>
          <p:cNvPr id="12" name="Picture 1" descr="C:\Documents and Settings\Administrator\Local Settings\Temporary Internet Files\Content.IE5\E5OM6976\MCj0434816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9695" y="2564904"/>
            <a:ext cx="1000301" cy="1000301"/>
          </a:xfrm>
          <a:prstGeom prst="rect">
            <a:avLst/>
          </a:prstGeom>
          <a:noFill/>
        </p:spPr>
      </p:pic>
      <p:pic>
        <p:nvPicPr>
          <p:cNvPr id="13" name="Picture 3" descr="C:\Documents and Settings\Administrator\Local Settings\Temporary Internet Files\Content.IE5\K3HOZOMS\MCj018612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345" y="2609354"/>
            <a:ext cx="1122381" cy="120375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 rot="21257692">
            <a:off x="1972534" y="2908150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0000FF"/>
                </a:solidFill>
                <a:latin typeface="Calibri" pitchFamily="34" charset="0"/>
              </a:rPr>
              <a:t>manycore</a:t>
            </a:r>
            <a:endParaRPr lang="ko-KR" altLang="en-US" sz="11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4934" y="3060550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0000FF"/>
                </a:solidFill>
                <a:latin typeface="Calibri" pitchFamily="34" charset="0"/>
              </a:rPr>
              <a:t>manycore</a:t>
            </a:r>
            <a:endParaRPr lang="ko-KR" altLang="en-US" sz="11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3928" y="2959723"/>
            <a:ext cx="474744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+ Diminishing Return</a:t>
            </a:r>
            <a:endParaRPr kumimoji="0" lang="ko-KR" altLang="en-US" sz="36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3779912" y="3951689"/>
            <a:ext cx="1224136" cy="962455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6383" y="5092191"/>
            <a:ext cx="4611195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Manycore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 </a:t>
            </a:r>
            <a:r>
              <a:rPr lang="en-US" altLang="ko-KR" sz="3600" dirty="0" smtClean="0">
                <a:solidFill>
                  <a:srgbClr val="C00000"/>
                </a:solidFill>
              </a:rPr>
              <a:t>Parallel Computing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03655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Computing: Why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350" y="1052736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전력 소모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에 대한 관심이 높아지는 것과 더불어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멀티 코어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프로세서를 핵심으로 컴퓨터 구조에서 강력한 패러다임으로 주목</a:t>
            </a:r>
            <a:endParaRPr lang="ko-KR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1819035" y="2848669"/>
            <a:ext cx="1152525" cy="660797"/>
          </a:xfrm>
          <a:custGeom>
            <a:avLst/>
            <a:gdLst>
              <a:gd name="connsiteX0" fmla="*/ 58341 w 1152525"/>
              <a:gd name="connsiteY0" fmla="*/ 194073 h 660797"/>
              <a:gd name="connsiteX1" fmla="*/ 408385 w 1152525"/>
              <a:gd name="connsiteY1" fmla="*/ 36910 h 660797"/>
              <a:gd name="connsiteX2" fmla="*/ 1058466 w 1152525"/>
              <a:gd name="connsiteY2" fmla="*/ 29766 h 660797"/>
              <a:gd name="connsiteX3" fmla="*/ 972741 w 1152525"/>
              <a:gd name="connsiteY3" fmla="*/ 215504 h 660797"/>
              <a:gd name="connsiteX4" fmla="*/ 1051323 w 1152525"/>
              <a:gd name="connsiteY4" fmla="*/ 601266 h 660797"/>
              <a:gd name="connsiteX5" fmla="*/ 808435 w 1152525"/>
              <a:gd name="connsiteY5" fmla="*/ 572691 h 660797"/>
              <a:gd name="connsiteX6" fmla="*/ 194073 w 1152525"/>
              <a:gd name="connsiteY6" fmla="*/ 436960 h 660797"/>
              <a:gd name="connsiteX7" fmla="*/ 58341 w 1152525"/>
              <a:gd name="connsiteY7" fmla="*/ 344091 h 660797"/>
              <a:gd name="connsiteX8" fmla="*/ 58341 w 1152525"/>
              <a:gd name="connsiteY8" fmla="*/ 194073 h 6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525" h="660797">
                <a:moveTo>
                  <a:pt x="58341" y="194073"/>
                </a:moveTo>
                <a:cubicBezTo>
                  <a:pt x="116682" y="142876"/>
                  <a:pt x="241697" y="64295"/>
                  <a:pt x="408385" y="36910"/>
                </a:cubicBezTo>
                <a:cubicBezTo>
                  <a:pt x="575073" y="9525"/>
                  <a:pt x="964407" y="0"/>
                  <a:pt x="1058466" y="29766"/>
                </a:cubicBezTo>
                <a:cubicBezTo>
                  <a:pt x="1152525" y="59532"/>
                  <a:pt x="973932" y="120254"/>
                  <a:pt x="972741" y="215504"/>
                </a:cubicBezTo>
                <a:cubicBezTo>
                  <a:pt x="971551" y="310754"/>
                  <a:pt x="1078707" y="541735"/>
                  <a:pt x="1051323" y="601266"/>
                </a:cubicBezTo>
                <a:cubicBezTo>
                  <a:pt x="1023939" y="660797"/>
                  <a:pt x="951310" y="600075"/>
                  <a:pt x="808435" y="572691"/>
                </a:cubicBezTo>
                <a:cubicBezTo>
                  <a:pt x="665560" y="545307"/>
                  <a:pt x="319089" y="475060"/>
                  <a:pt x="194073" y="436960"/>
                </a:cubicBezTo>
                <a:cubicBezTo>
                  <a:pt x="69057" y="398860"/>
                  <a:pt x="80963" y="385763"/>
                  <a:pt x="58341" y="344091"/>
                </a:cubicBezTo>
                <a:cubicBezTo>
                  <a:pt x="35719" y="302419"/>
                  <a:pt x="0" y="245270"/>
                  <a:pt x="58341" y="194073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Documents and Settings\Administrator\Local Settings\Temporary Internet Files\Content.IE5\C62FCO7N\MCj043390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695" y="2920504"/>
            <a:ext cx="1130217" cy="1130217"/>
          </a:xfrm>
          <a:prstGeom prst="rect">
            <a:avLst/>
          </a:prstGeom>
          <a:noFill/>
        </p:spPr>
      </p:pic>
      <p:pic>
        <p:nvPicPr>
          <p:cNvPr id="12" name="Picture 1" descr="C:\Documents and Settings\Administrator\Local Settings\Temporary Internet Files\Content.IE5\E5OM6976\MCj0434816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9695" y="2564904"/>
            <a:ext cx="1000301" cy="1000301"/>
          </a:xfrm>
          <a:prstGeom prst="rect">
            <a:avLst/>
          </a:prstGeom>
          <a:noFill/>
        </p:spPr>
      </p:pic>
      <p:pic>
        <p:nvPicPr>
          <p:cNvPr id="13" name="Picture 3" descr="C:\Documents and Settings\Administrator\Local Settings\Temporary Internet Files\Content.IE5\K3HOZOMS\MCj018612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345" y="2609354"/>
            <a:ext cx="1122381" cy="120375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 rot="21257692">
            <a:off x="1972534" y="2908150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0000FF"/>
                </a:solidFill>
                <a:latin typeface="Calibri" pitchFamily="34" charset="0"/>
              </a:rPr>
              <a:t>manycore</a:t>
            </a:r>
            <a:endParaRPr lang="ko-KR" altLang="en-US" sz="11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4934" y="3060550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0000FF"/>
                </a:solidFill>
                <a:latin typeface="Calibri" pitchFamily="34" charset="0"/>
              </a:rPr>
              <a:t>manycore</a:t>
            </a:r>
            <a:endParaRPr lang="ko-KR" altLang="en-US" sz="11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3928" y="2959723"/>
            <a:ext cx="474744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+ Diminishing Return</a:t>
            </a:r>
            <a:endParaRPr kumimoji="0" lang="ko-KR" altLang="en-US" sz="36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3779912" y="3951689"/>
            <a:ext cx="1224136" cy="962455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6383" y="5092191"/>
            <a:ext cx="4611195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Manycore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 </a:t>
            </a:r>
            <a:r>
              <a:rPr lang="en-US" altLang="ko-KR" sz="3600" dirty="0" smtClean="0">
                <a:solidFill>
                  <a:srgbClr val="C00000"/>
                </a:solidFill>
              </a:rPr>
              <a:t>Parallel Computing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sym typeface="Helvetica"/>
            </a:endParaRPr>
          </a:p>
        </p:txBody>
      </p:sp>
      <p:pic>
        <p:nvPicPr>
          <p:cNvPr id="4098" name="Picture 2" descr="Massively parallel gpu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1"/>
          <a:stretch/>
        </p:blipFill>
        <p:spPr bwMode="auto">
          <a:xfrm>
            <a:off x="6326642" y="3941171"/>
            <a:ext cx="1364339" cy="165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80440" y="4293096"/>
            <a:ext cx="1203210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GPU</a:t>
            </a:r>
            <a:endParaRPr kumimoji="0" lang="ko-KR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91888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Computing: Why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350" y="1052736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전력 소모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에 대한 관심이 높아지는 것과 더불어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멀티 코어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프로세서를 핵심으로 컴퓨터 구조에서 강력한 패러다임으로 주목</a:t>
            </a:r>
            <a:endParaRPr lang="ko-KR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1819035" y="2848669"/>
            <a:ext cx="1152525" cy="660797"/>
          </a:xfrm>
          <a:custGeom>
            <a:avLst/>
            <a:gdLst>
              <a:gd name="connsiteX0" fmla="*/ 58341 w 1152525"/>
              <a:gd name="connsiteY0" fmla="*/ 194073 h 660797"/>
              <a:gd name="connsiteX1" fmla="*/ 408385 w 1152525"/>
              <a:gd name="connsiteY1" fmla="*/ 36910 h 660797"/>
              <a:gd name="connsiteX2" fmla="*/ 1058466 w 1152525"/>
              <a:gd name="connsiteY2" fmla="*/ 29766 h 660797"/>
              <a:gd name="connsiteX3" fmla="*/ 972741 w 1152525"/>
              <a:gd name="connsiteY3" fmla="*/ 215504 h 660797"/>
              <a:gd name="connsiteX4" fmla="*/ 1051323 w 1152525"/>
              <a:gd name="connsiteY4" fmla="*/ 601266 h 660797"/>
              <a:gd name="connsiteX5" fmla="*/ 808435 w 1152525"/>
              <a:gd name="connsiteY5" fmla="*/ 572691 h 660797"/>
              <a:gd name="connsiteX6" fmla="*/ 194073 w 1152525"/>
              <a:gd name="connsiteY6" fmla="*/ 436960 h 660797"/>
              <a:gd name="connsiteX7" fmla="*/ 58341 w 1152525"/>
              <a:gd name="connsiteY7" fmla="*/ 344091 h 660797"/>
              <a:gd name="connsiteX8" fmla="*/ 58341 w 1152525"/>
              <a:gd name="connsiteY8" fmla="*/ 194073 h 6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525" h="660797">
                <a:moveTo>
                  <a:pt x="58341" y="194073"/>
                </a:moveTo>
                <a:cubicBezTo>
                  <a:pt x="116682" y="142876"/>
                  <a:pt x="241697" y="64295"/>
                  <a:pt x="408385" y="36910"/>
                </a:cubicBezTo>
                <a:cubicBezTo>
                  <a:pt x="575073" y="9525"/>
                  <a:pt x="964407" y="0"/>
                  <a:pt x="1058466" y="29766"/>
                </a:cubicBezTo>
                <a:cubicBezTo>
                  <a:pt x="1152525" y="59532"/>
                  <a:pt x="973932" y="120254"/>
                  <a:pt x="972741" y="215504"/>
                </a:cubicBezTo>
                <a:cubicBezTo>
                  <a:pt x="971551" y="310754"/>
                  <a:pt x="1078707" y="541735"/>
                  <a:pt x="1051323" y="601266"/>
                </a:cubicBezTo>
                <a:cubicBezTo>
                  <a:pt x="1023939" y="660797"/>
                  <a:pt x="951310" y="600075"/>
                  <a:pt x="808435" y="572691"/>
                </a:cubicBezTo>
                <a:cubicBezTo>
                  <a:pt x="665560" y="545307"/>
                  <a:pt x="319089" y="475060"/>
                  <a:pt x="194073" y="436960"/>
                </a:cubicBezTo>
                <a:cubicBezTo>
                  <a:pt x="69057" y="398860"/>
                  <a:pt x="80963" y="385763"/>
                  <a:pt x="58341" y="344091"/>
                </a:cubicBezTo>
                <a:cubicBezTo>
                  <a:pt x="35719" y="302419"/>
                  <a:pt x="0" y="245270"/>
                  <a:pt x="58341" y="194073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Documents and Settings\Administrator\Local Settings\Temporary Internet Files\Content.IE5\C62FCO7N\MCj043390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695" y="2920504"/>
            <a:ext cx="1130217" cy="1130217"/>
          </a:xfrm>
          <a:prstGeom prst="rect">
            <a:avLst/>
          </a:prstGeom>
          <a:noFill/>
        </p:spPr>
      </p:pic>
      <p:pic>
        <p:nvPicPr>
          <p:cNvPr id="12" name="Picture 1" descr="C:\Documents and Settings\Administrator\Local Settings\Temporary Internet Files\Content.IE5\E5OM6976\MCj0434816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9695" y="2564904"/>
            <a:ext cx="1000301" cy="1000301"/>
          </a:xfrm>
          <a:prstGeom prst="rect">
            <a:avLst/>
          </a:prstGeom>
          <a:noFill/>
        </p:spPr>
      </p:pic>
      <p:pic>
        <p:nvPicPr>
          <p:cNvPr id="13" name="Picture 3" descr="C:\Documents and Settings\Administrator\Local Settings\Temporary Internet Files\Content.IE5\K3HOZOMS\MCj018612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345" y="2609354"/>
            <a:ext cx="1122381" cy="120375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 rot="21257692">
            <a:off x="1972534" y="2908150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0000FF"/>
                </a:solidFill>
                <a:latin typeface="Calibri" pitchFamily="34" charset="0"/>
              </a:rPr>
              <a:t>manycore</a:t>
            </a:r>
            <a:endParaRPr lang="ko-KR" altLang="en-US" sz="11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4934" y="3060550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0000FF"/>
                </a:solidFill>
                <a:latin typeface="Calibri" pitchFamily="34" charset="0"/>
              </a:rPr>
              <a:t>manycore</a:t>
            </a:r>
            <a:endParaRPr lang="ko-KR" altLang="en-US" sz="11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3928" y="2959723"/>
            <a:ext cx="474744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+ Diminishing Return</a:t>
            </a:r>
            <a:endParaRPr kumimoji="0" lang="ko-KR" altLang="en-US" sz="36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3779912" y="3951689"/>
            <a:ext cx="1224136" cy="962455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6383" y="5092191"/>
            <a:ext cx="4611195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Manycore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 </a:t>
            </a:r>
            <a:r>
              <a:rPr lang="en-US" altLang="ko-KR" sz="3600" dirty="0" smtClean="0">
                <a:solidFill>
                  <a:srgbClr val="C00000"/>
                </a:solidFill>
              </a:rPr>
              <a:t>Parallel Computing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sym typeface="Helvetica"/>
            </a:endParaRPr>
          </a:p>
        </p:txBody>
      </p:sp>
      <p:pic>
        <p:nvPicPr>
          <p:cNvPr id="4098" name="Picture 2" descr="Massively parallel gpu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1"/>
          <a:stretch/>
        </p:blipFill>
        <p:spPr bwMode="auto">
          <a:xfrm>
            <a:off x="5843693" y="3974980"/>
            <a:ext cx="1364339" cy="165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37" y="575128"/>
            <a:ext cx="4326878" cy="52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184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Serial </a:t>
            </a:r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Computation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3048372"/>
          </a:xfrm>
        </p:spPr>
        <p:txBody>
          <a:bodyPr>
            <a:normAutofit lnSpcReduction="10000"/>
          </a:bodyPr>
          <a:lstStyle/>
          <a:p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Traditionally software has been written for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serial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 computations: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A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problem is broken into a discrete set of </a:t>
            </a:r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instructions(</a:t>
            </a:r>
            <a:r>
              <a:rPr lang="ko-KR" altLang="en-US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컴파일</a:t>
            </a:r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)</a:t>
            </a:r>
            <a:endParaRPr lang="en-US" altLang="ko-KR" sz="26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Instructions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are executed </a:t>
            </a:r>
            <a:r>
              <a:rPr lang="en-US" altLang="ko-KR" sz="2600" u="sng" dirty="0">
                <a:latin typeface="Calibri" panose="020F0502020204030204" pitchFamily="34" charset="0"/>
                <a:ea typeface="HY강B" panose="02030600000101010101" pitchFamily="18" charset="-127"/>
              </a:rPr>
              <a:t>one after </a:t>
            </a:r>
            <a:r>
              <a:rPr lang="en-US" altLang="ko-KR" sz="2600" u="sng" dirty="0" smtClean="0">
                <a:latin typeface="Calibri" panose="020F0502020204030204" pitchFamily="34" charset="0"/>
                <a:ea typeface="HY강B" panose="02030600000101010101" pitchFamily="18" charset="-127"/>
              </a:rPr>
              <a:t>another</a:t>
            </a:r>
            <a:endParaRPr lang="en-US" altLang="ko-KR" sz="26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Only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one instruction can be executed at any moment in time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81" y="4149080"/>
            <a:ext cx="5910238" cy="23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8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283234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Simply,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parallel computing is the simultaneous use of </a:t>
            </a:r>
            <a:r>
              <a:rPr lang="en-US" altLang="ko-KR" sz="3200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multiple compute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resources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to solve a computational problem: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To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be run using </a:t>
            </a:r>
            <a:r>
              <a:rPr lang="en-US" altLang="ko-KR" sz="26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multiple CPUs</a:t>
            </a:r>
          </a:p>
          <a:p>
            <a:pPr lvl="2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A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problem is broken into discrete parts that can be solved </a:t>
            </a:r>
            <a:r>
              <a:rPr lang="en-US" altLang="ko-KR" sz="2600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concurrently (Task-Level or Data-Level Parallelism)</a:t>
            </a:r>
            <a:endParaRPr lang="en-US" altLang="ko-KR" sz="2600" dirty="0">
              <a:solidFill>
                <a:srgbClr val="FF0000"/>
              </a:solidFill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2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Each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part is further broken down to a series of instructions</a:t>
            </a:r>
          </a:p>
          <a:p>
            <a:pPr lvl="2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Instructions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from each part execute simultaneously on different CPUs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630720"/>
            <a:ext cx="5232526" cy="282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Single CPU </a:t>
            </a:r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 No Parallelism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3120380"/>
          </a:xfrm>
        </p:spPr>
        <p:txBody>
          <a:bodyPr>
            <a:normAutofit/>
          </a:bodyPr>
          <a:lstStyle/>
          <a:p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If a CPU has multiple functional units ?</a:t>
            </a:r>
            <a:endParaRPr lang="en-US" altLang="ko-KR" sz="2600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982" y="1021117"/>
            <a:ext cx="3159522" cy="1255755"/>
          </a:xfrm>
          <a:prstGeom prst="rect">
            <a:avLst/>
          </a:prstGeom>
        </p:spPr>
      </p:pic>
      <p:pic>
        <p:nvPicPr>
          <p:cNvPr id="10242" name="Picture 2" descr="superscala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204864"/>
            <a:ext cx="5679802" cy="426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987824" y="4077072"/>
            <a:ext cx="1080120" cy="1896242"/>
          </a:xfrm>
          <a:prstGeom prst="ellipse">
            <a:avLst/>
          </a:prstGeom>
          <a:noFill/>
          <a:ln w="50800" cap="flat">
            <a:solidFill>
              <a:srgbClr val="FF0000">
                <a:alpha val="50000"/>
              </a:srgb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968685" y="4002730"/>
            <a:ext cx="2043732" cy="635862"/>
          </a:xfrm>
          <a:custGeom>
            <a:avLst/>
            <a:gdLst>
              <a:gd name="connsiteX0" fmla="*/ 0 w 2281286"/>
              <a:gd name="connsiteY0" fmla="*/ 361880 h 635862"/>
              <a:gd name="connsiteX1" fmla="*/ 942680 w 2281286"/>
              <a:gd name="connsiteY1" fmla="*/ 3662 h 635862"/>
              <a:gd name="connsiteX2" fmla="*/ 801278 w 2281286"/>
              <a:gd name="connsiteY2" fmla="*/ 559843 h 635862"/>
              <a:gd name="connsiteX3" fmla="*/ 2281286 w 2281286"/>
              <a:gd name="connsiteY3" fmla="*/ 616404 h 63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286" h="635862">
                <a:moveTo>
                  <a:pt x="0" y="361880"/>
                </a:moveTo>
                <a:cubicBezTo>
                  <a:pt x="404567" y="166274"/>
                  <a:pt x="809134" y="-29332"/>
                  <a:pt x="942680" y="3662"/>
                </a:cubicBezTo>
                <a:cubicBezTo>
                  <a:pt x="1076226" y="36656"/>
                  <a:pt x="578177" y="457719"/>
                  <a:pt x="801278" y="559843"/>
                </a:cubicBezTo>
                <a:cubicBezTo>
                  <a:pt x="1024379" y="661967"/>
                  <a:pt x="1652832" y="639185"/>
                  <a:pt x="2281286" y="616404"/>
                </a:cubicBezTo>
              </a:path>
            </a:pathLst>
          </a:custGeom>
          <a:noFill/>
          <a:ln w="63500" cap="flat">
            <a:solidFill>
              <a:srgbClr val="FF0000">
                <a:alpha val="40000"/>
              </a:srgbClr>
            </a:solidFill>
            <a:prstDash val="sysDot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1863" y="4294841"/>
            <a:ext cx="296491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Instruction Level Parallelism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0000"/>
                </a:solidFill>
              </a:rPr>
              <a:t>(ILP)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57336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Instruction Level Parallelism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2832348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ILP</a:t>
            </a:r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 = Instruction Level Parallelism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Even in a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single </a:t>
            </a:r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CPU, more than one instruction can be executed at a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time with advanced </a:t>
            </a:r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microarchitecture techniques</a:t>
            </a:r>
            <a:endParaRPr lang="en-US" altLang="ko-KR" sz="2600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pic>
        <p:nvPicPr>
          <p:cNvPr id="13316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7" y="3434748"/>
            <a:ext cx="2880320" cy="182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34748"/>
            <a:ext cx="4888508" cy="282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40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Computers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24003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Virtually all stand-alone computers today are parallel </a:t>
            </a:r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machines from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a hardware perspective: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  <a:ea typeface="HY강B" panose="02030600000101010101" pitchFamily="18" charset="-127"/>
              </a:rPr>
              <a:t>Multiple 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functional units (floating point, integer, GPU, etc.)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  <a:ea typeface="HY강B" panose="02030600000101010101" pitchFamily="18" charset="-127"/>
              </a:rPr>
              <a:t>Multiple 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execution units / cores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  <a:ea typeface="HY강B" panose="02030600000101010101" pitchFamily="18" charset="-127"/>
              </a:rPr>
              <a:t>Multiple 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hardware threads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5"/>
            <a:ext cx="4562475" cy="2895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96136" y="4697650"/>
            <a:ext cx="2360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Intel Core i7 CPU and its major components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83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baseline="0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Contents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Parallel Computing: </a:t>
            </a:r>
            <a:r>
              <a:rPr lang="ko-KR" altLang="en-US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소개</a:t>
            </a:r>
            <a:endParaRPr lang="en-US" altLang="ko-KR" sz="3200" b="1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r>
              <a:rPr lang="en-US" altLang="ko-KR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Parallel Computing: </a:t>
            </a:r>
            <a:r>
              <a:rPr lang="ko-KR" altLang="en-US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왜</a:t>
            </a:r>
            <a:r>
              <a:rPr lang="en-US" altLang="ko-KR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?</a:t>
            </a:r>
            <a:endParaRPr lang="en-US" altLang="ko-KR" sz="3200" b="1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r>
              <a:rPr lang="en-US" altLang="ko-KR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Serial Computation</a:t>
            </a:r>
          </a:p>
          <a:p>
            <a:r>
              <a:rPr lang="en-US" altLang="ko-KR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Parallel Computation</a:t>
            </a:r>
          </a:p>
          <a:p>
            <a:pPr lvl="1"/>
            <a:r>
              <a:rPr lang="en-US" altLang="ko-KR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Instruction Level Parallelism / Parallel Computers</a:t>
            </a:r>
          </a:p>
          <a:p>
            <a:r>
              <a:rPr lang="en-US" altLang="ko-KR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Parallel </a:t>
            </a:r>
            <a:r>
              <a:rPr lang="en-US" altLang="ko-KR" sz="3200" b="1" dirty="0">
                <a:latin typeface="Calibri" panose="020F0502020204030204" pitchFamily="34" charset="0"/>
                <a:ea typeface="HY강B" panose="02030600000101010101" pitchFamily="18" charset="-127"/>
              </a:rPr>
              <a:t>programming models</a:t>
            </a:r>
          </a:p>
          <a:p>
            <a:r>
              <a:rPr lang="en-US" altLang="ko-KR" sz="32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Parallelizing </a:t>
            </a:r>
            <a:r>
              <a:rPr lang="en-US" altLang="ko-KR" sz="3200" b="1" dirty="0">
                <a:latin typeface="Calibri" panose="020F0502020204030204" pitchFamily="34" charset="0"/>
                <a:ea typeface="HY강B" panose="02030600000101010101" pitchFamily="18" charset="-127"/>
              </a:rPr>
              <a:t>your programs</a:t>
            </a:r>
          </a:p>
          <a:p>
            <a:endParaRPr lang="en-US" altLang="ko-KR" sz="3200" b="1" dirty="0" smtClean="0">
              <a:latin typeface="Calibri" panose="020F0502020204030204" pitchFamily="34" charset="0"/>
            </a:endParaRPr>
          </a:p>
          <a:p>
            <a:r>
              <a:rPr lang="en-US" altLang="ko-KR" sz="3200" b="1" dirty="0" smtClean="0">
                <a:latin typeface="Calibri" panose="020F0502020204030204" pitchFamily="34" charset="0"/>
              </a:rPr>
              <a:t>Analytic </a:t>
            </a:r>
            <a:r>
              <a:rPr lang="en-US" altLang="ko-KR" sz="3200" b="1" dirty="0">
                <a:latin typeface="Calibri" panose="020F0502020204030204" pitchFamily="34" charset="0"/>
              </a:rPr>
              <a:t>Measure for Parallel Algorithms</a:t>
            </a:r>
            <a:endParaRPr lang="en-US" altLang="ko-KR" sz="3200" b="1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759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Computers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276034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Networks connect multiple stand-alone computers (nodes) to create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larger parallel computer clusters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Each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compute node is a multi-processor parallel computer in itself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Multiple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compute nodes are networked together with an InfiniBand network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Special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purpose nodes, also multi-processor, are used for other purposes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74206"/>
            <a:ext cx="7402785" cy="25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72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Computer Memory Architectures</a:t>
            </a:r>
            <a:endParaRPr lang="ko-KR" altLang="en-US" sz="3600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64868" y="1028700"/>
            <a:ext cx="5518782" cy="5712668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Shared </a:t>
            </a:r>
            <a:r>
              <a:rPr lang="en-US" altLang="ko-KR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Memory (</a:t>
            </a:r>
            <a:r>
              <a:rPr lang="ko-KR" altLang="en-US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공유메모리</a:t>
            </a:r>
            <a:r>
              <a:rPr lang="en-US" altLang="ko-KR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):</a:t>
            </a:r>
            <a:endParaRPr lang="en-US" altLang="ko-KR" b="1" i="1" dirty="0">
              <a:solidFill>
                <a:srgbClr val="0070C0"/>
              </a:solidFill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000" dirty="0" smtClean="0">
                <a:latin typeface="Calibri" panose="020F0502020204030204" pitchFamily="34" charset="0"/>
                <a:ea typeface="HY강B" panose="02030600000101010101" pitchFamily="18" charset="-127"/>
              </a:rPr>
              <a:t>Multiple </a:t>
            </a:r>
            <a:r>
              <a:rPr lang="en-US" altLang="ko-KR" sz="2000" dirty="0">
                <a:latin typeface="Calibri" panose="020F0502020204030204" pitchFamily="34" charset="0"/>
                <a:ea typeface="HY강B" panose="02030600000101010101" pitchFamily="18" charset="-127"/>
              </a:rPr>
              <a:t>processors can operate independently, but </a:t>
            </a:r>
            <a:r>
              <a:rPr lang="en-US" altLang="ko-KR" sz="2000" dirty="0">
                <a:solidFill>
                  <a:srgbClr val="C0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share the same memory </a:t>
            </a:r>
            <a:r>
              <a:rPr lang="en-US" altLang="ko-KR" sz="2000" dirty="0">
                <a:latin typeface="Calibri" panose="020F0502020204030204" pitchFamily="34" charset="0"/>
                <a:ea typeface="HY강B" panose="02030600000101010101" pitchFamily="18" charset="-127"/>
              </a:rPr>
              <a:t>resources</a:t>
            </a:r>
          </a:p>
          <a:p>
            <a:pPr lvl="1"/>
            <a:r>
              <a:rPr lang="en-US" altLang="ko-KR" sz="20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Changes </a:t>
            </a:r>
            <a:r>
              <a:rPr lang="en-US" altLang="ko-KR" sz="2000" dirty="0">
                <a:latin typeface="Calibri" panose="020F0502020204030204" pitchFamily="34" charset="0"/>
                <a:ea typeface="HY강B" panose="02030600000101010101" pitchFamily="18" charset="-127"/>
              </a:rPr>
              <a:t>in a memory location caused by one CPU are visible to all processors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3" y="1571240"/>
            <a:ext cx="3257363" cy="23137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7050" y="4226312"/>
            <a:ext cx="86165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Advantages</a:t>
            </a:r>
            <a:r>
              <a:rPr lang="en-US" altLang="ko-KR" b="1" dirty="0">
                <a:latin typeface="Calibri" panose="020F0502020204030204" pitchFamily="34" charset="0"/>
              </a:rPr>
              <a:t>: </a:t>
            </a:r>
            <a:endParaRPr lang="en-US" altLang="ko-KR" dirty="0">
              <a:latin typeface="Calibri" panose="020F0502020204030204" pitchFamily="34" charset="0"/>
            </a:endParaRPr>
          </a:p>
          <a:p>
            <a:r>
              <a:rPr lang="en-US" altLang="ko-KR" dirty="0" smtClean="0">
                <a:latin typeface="Calibri" panose="020F0502020204030204" pitchFamily="34" charset="0"/>
              </a:rPr>
              <a:t>  - Global </a:t>
            </a:r>
            <a:r>
              <a:rPr lang="en-US" altLang="ko-KR" dirty="0">
                <a:latin typeface="Calibri" panose="020F0502020204030204" pitchFamily="34" charset="0"/>
              </a:rPr>
              <a:t>address space provides a user-friendly programming perspective to memory </a:t>
            </a:r>
          </a:p>
          <a:p>
            <a:r>
              <a:rPr lang="en-US" altLang="ko-KR" dirty="0" smtClean="0">
                <a:latin typeface="Calibri" panose="020F0502020204030204" pitchFamily="34" charset="0"/>
              </a:rPr>
              <a:t>  - Fast </a:t>
            </a:r>
            <a:r>
              <a:rPr lang="en-US" altLang="ko-KR" dirty="0">
                <a:latin typeface="Calibri" panose="020F0502020204030204" pitchFamily="34" charset="0"/>
              </a:rPr>
              <a:t>and uniform data sharing due to proximity of memory to CPUs </a:t>
            </a:r>
            <a:endParaRPr lang="en-US" altLang="ko-KR" dirty="0" smtClean="0">
              <a:latin typeface="Calibri" panose="020F0502020204030204" pitchFamily="34" charset="0"/>
            </a:endParaRPr>
          </a:p>
          <a:p>
            <a:r>
              <a:rPr lang="en-US" altLang="ko-KR" b="1" dirty="0" smtClean="0">
                <a:latin typeface="Calibri" panose="020F0502020204030204" pitchFamily="34" charset="0"/>
              </a:rPr>
              <a:t>Disadvantages</a:t>
            </a:r>
            <a:r>
              <a:rPr lang="en-US" altLang="ko-KR" b="1" dirty="0">
                <a:latin typeface="Calibri" panose="020F0502020204030204" pitchFamily="34" charset="0"/>
              </a:rPr>
              <a:t>: </a:t>
            </a:r>
            <a:endParaRPr lang="en-US" altLang="ko-KR" dirty="0">
              <a:latin typeface="Calibri" panose="020F0502020204030204" pitchFamily="34" charset="0"/>
            </a:endParaRPr>
          </a:p>
          <a:p>
            <a:pPr marL="231775" indent="-231775"/>
            <a:r>
              <a:rPr lang="en-US" altLang="ko-KR" dirty="0" smtClean="0">
                <a:latin typeface="Calibri" panose="020F0502020204030204" pitchFamily="34" charset="0"/>
              </a:rPr>
              <a:t>  - </a:t>
            </a:r>
            <a:r>
              <a:rPr lang="en-US" altLang="ko-KR" dirty="0" smtClean="0">
                <a:solidFill>
                  <a:srgbClr val="FF0000"/>
                </a:solidFill>
                <a:latin typeface="Calibri" panose="020F0502020204030204" pitchFamily="34" charset="0"/>
              </a:rPr>
              <a:t>Lack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of scalability </a:t>
            </a:r>
            <a:r>
              <a:rPr lang="en-US" altLang="ko-KR" dirty="0">
                <a:latin typeface="Calibri" panose="020F0502020204030204" pitchFamily="34" charset="0"/>
              </a:rPr>
              <a:t>between memory and CPUs. Adding more CPUs increases traffic on the shared memory-CPU path </a:t>
            </a:r>
          </a:p>
          <a:p>
            <a:r>
              <a:rPr lang="en-US" altLang="ko-KR" dirty="0" smtClean="0">
                <a:latin typeface="Calibri" panose="020F0502020204030204" pitchFamily="34" charset="0"/>
              </a:rPr>
              <a:t>  - Programmer </a:t>
            </a:r>
            <a:r>
              <a:rPr lang="en-US" altLang="ko-KR" dirty="0">
                <a:latin typeface="Calibri" panose="020F0502020204030204" pitchFamily="34" charset="0"/>
              </a:rPr>
              <a:t>responsibility for “correct” access to global memory </a:t>
            </a:r>
          </a:p>
        </p:txBody>
      </p:sp>
    </p:spTree>
    <p:extLst>
      <p:ext uri="{BB962C8B-B14F-4D97-AF65-F5344CB8AC3E}">
        <p14:creationId xmlns:p14="http://schemas.microsoft.com/office/powerpoint/2010/main" val="4136015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Computer Memory Architectures</a:t>
            </a:r>
            <a:endParaRPr lang="ko-KR" altLang="en-US" sz="3600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64868" y="1028700"/>
            <a:ext cx="5518782" cy="3197612"/>
          </a:xfrm>
        </p:spPr>
        <p:txBody>
          <a:bodyPr>
            <a:normAutofit/>
          </a:bodyPr>
          <a:lstStyle/>
          <a:p>
            <a:r>
              <a:rPr lang="en-US" altLang="ko-KR" b="1" i="1" dirty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Distributed </a:t>
            </a:r>
            <a:r>
              <a:rPr lang="en-US" altLang="ko-KR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Memory(</a:t>
            </a:r>
            <a:r>
              <a:rPr lang="ko-KR" altLang="en-US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분산메모리</a:t>
            </a:r>
            <a:r>
              <a:rPr lang="en-US" altLang="ko-KR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):</a:t>
            </a:r>
            <a:endParaRPr lang="en-US" altLang="ko-KR" b="1" i="1" dirty="0">
              <a:solidFill>
                <a:srgbClr val="0070C0"/>
              </a:solidFill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000" dirty="0" smtClean="0">
                <a:latin typeface="Calibri" panose="020F0502020204030204" pitchFamily="34" charset="0"/>
                <a:ea typeface="HY강B" panose="02030600000101010101" pitchFamily="18" charset="-127"/>
              </a:rPr>
              <a:t>Requires </a:t>
            </a:r>
            <a:r>
              <a:rPr lang="en-US" altLang="ko-KR" sz="2000" dirty="0">
                <a:latin typeface="Calibri" panose="020F0502020204030204" pitchFamily="34" charset="0"/>
                <a:ea typeface="HY강B" panose="02030600000101010101" pitchFamily="18" charset="-127"/>
              </a:rPr>
              <a:t>a communication network to connect inter-processor </a:t>
            </a:r>
            <a:r>
              <a:rPr lang="en-US" altLang="ko-KR" sz="2000" dirty="0" smtClean="0">
                <a:latin typeface="Calibri" panose="020F0502020204030204" pitchFamily="34" charset="0"/>
                <a:ea typeface="HY강B" panose="02030600000101010101" pitchFamily="18" charset="-127"/>
              </a:rPr>
              <a:t>memory</a:t>
            </a:r>
          </a:p>
          <a:p>
            <a:pPr lvl="1"/>
            <a:r>
              <a:rPr lang="en-US" altLang="ko-KR" sz="2000" dirty="0" smtClean="0">
                <a:latin typeface="Calibri" panose="020F0502020204030204" pitchFamily="34" charset="0"/>
                <a:ea typeface="HY강B" panose="02030600000101010101" pitchFamily="18" charset="-127"/>
              </a:rPr>
              <a:t>Processors </a:t>
            </a:r>
            <a:r>
              <a:rPr lang="en-US" altLang="ko-KR" sz="2000" dirty="0">
                <a:latin typeface="Calibri" panose="020F0502020204030204" pitchFamily="34" charset="0"/>
                <a:ea typeface="HY강B" panose="02030600000101010101" pitchFamily="18" charset="-127"/>
              </a:rPr>
              <a:t>have their </a:t>
            </a:r>
            <a:r>
              <a:rPr lang="en-US" altLang="ko-KR" sz="2000" dirty="0">
                <a:solidFill>
                  <a:srgbClr val="C0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own local memory</a:t>
            </a:r>
            <a:r>
              <a:rPr lang="en-US" altLang="ko-KR" sz="2000" dirty="0">
                <a:latin typeface="Calibri" panose="020F0502020204030204" pitchFamily="34" charset="0"/>
                <a:ea typeface="HY강B" panose="02030600000101010101" pitchFamily="18" charset="-127"/>
              </a:rPr>
              <a:t>. </a:t>
            </a:r>
            <a:endParaRPr lang="en-US" altLang="ko-KR" sz="20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0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Changes </a:t>
            </a:r>
            <a:r>
              <a:rPr lang="en-US" altLang="ko-KR" sz="2000" dirty="0">
                <a:latin typeface="Calibri" panose="020F0502020204030204" pitchFamily="34" charset="0"/>
                <a:ea typeface="HY강B" panose="02030600000101010101" pitchFamily="18" charset="-127"/>
              </a:rPr>
              <a:t>made by one CPU have no effect on others</a:t>
            </a:r>
          </a:p>
          <a:p>
            <a:pPr lvl="1"/>
            <a:r>
              <a:rPr lang="en-US" altLang="ko-KR" sz="2000" dirty="0" smtClean="0">
                <a:latin typeface="Calibri" panose="020F0502020204030204" pitchFamily="34" charset="0"/>
                <a:ea typeface="HY강B" panose="02030600000101010101" pitchFamily="18" charset="-127"/>
              </a:rPr>
              <a:t>Requires </a:t>
            </a:r>
            <a:r>
              <a:rPr lang="en-US" altLang="ko-KR" sz="2000" dirty="0">
                <a:latin typeface="Calibri" panose="020F0502020204030204" pitchFamily="34" charset="0"/>
                <a:ea typeface="HY강B" panose="02030600000101010101" pitchFamily="18" charset="-127"/>
              </a:rPr>
              <a:t>communication to exchange data among processors</a:t>
            </a:r>
            <a:endParaRPr lang="en-US" altLang="ko-KR" sz="1600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7050" y="4012029"/>
            <a:ext cx="86165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Advantages</a:t>
            </a:r>
            <a:r>
              <a:rPr lang="en-US" altLang="ko-KR" b="1" dirty="0">
                <a:latin typeface="Calibri" panose="020F0502020204030204" pitchFamily="34" charset="0"/>
              </a:rPr>
              <a:t>: </a:t>
            </a:r>
            <a:endParaRPr lang="en-US" altLang="ko-KR" dirty="0">
              <a:latin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</a:rPr>
              <a:t>  - Memory is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scalable</a:t>
            </a:r>
            <a:r>
              <a:rPr lang="en-US" altLang="ko-KR" dirty="0">
                <a:latin typeface="Calibri" panose="020F0502020204030204" pitchFamily="34" charset="0"/>
              </a:rPr>
              <a:t> with the number of CPUs</a:t>
            </a:r>
          </a:p>
          <a:p>
            <a:pPr marL="219075" indent="-219075"/>
            <a:r>
              <a:rPr lang="en-US" altLang="ko-KR" dirty="0" smtClean="0">
                <a:latin typeface="Calibri" panose="020F0502020204030204" pitchFamily="34" charset="0"/>
              </a:rPr>
              <a:t>  - Each </a:t>
            </a:r>
            <a:r>
              <a:rPr lang="en-US" altLang="ko-KR" dirty="0">
                <a:latin typeface="Calibri" panose="020F0502020204030204" pitchFamily="34" charset="0"/>
              </a:rPr>
              <a:t>CPU can rapidly access its own memory without overhead incurred with trying to maintain global cache 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</a:rPr>
              <a:t>coherency </a:t>
            </a:r>
          </a:p>
          <a:p>
            <a:r>
              <a:rPr lang="en-US" altLang="ko-KR" b="1" dirty="0" smtClean="0">
                <a:latin typeface="Calibri" panose="020F0502020204030204" pitchFamily="34" charset="0"/>
              </a:rPr>
              <a:t>Disadvantages</a:t>
            </a:r>
            <a:r>
              <a:rPr lang="en-US" altLang="ko-KR" b="1" dirty="0">
                <a:latin typeface="Calibri" panose="020F0502020204030204" pitchFamily="34" charset="0"/>
              </a:rPr>
              <a:t>: </a:t>
            </a:r>
            <a:endParaRPr lang="en-US" altLang="ko-KR" dirty="0">
              <a:latin typeface="Calibri" panose="020F0502020204030204" pitchFamily="34" charset="0"/>
            </a:endParaRPr>
          </a:p>
          <a:p>
            <a:pPr marL="231775" indent="-231775"/>
            <a:r>
              <a:rPr lang="en-US" altLang="ko-KR" dirty="0" smtClean="0">
                <a:latin typeface="Calibri" panose="020F0502020204030204" pitchFamily="34" charset="0"/>
              </a:rPr>
              <a:t>  -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</a:rPr>
              <a:t>Programmer is responsible for 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</a:rPr>
              <a:t>many of the details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</a:rPr>
              <a:t>associated with data communication between </a:t>
            </a:r>
            <a:r>
              <a:rPr lang="en-US" altLang="ko-KR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processors</a:t>
            </a:r>
            <a:endParaRPr lang="en-US" altLang="ko-KR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23502"/>
            <a:ext cx="3101466" cy="14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498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Computer Memory Architectures</a:t>
            </a:r>
            <a:endParaRPr lang="ko-KR" altLang="en-US" sz="3600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3200" b="1" i="1" dirty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Hybrid Distributed-Shared </a:t>
            </a:r>
            <a:r>
              <a:rPr lang="en-US" altLang="ko-KR" sz="3200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Memory(</a:t>
            </a:r>
            <a:r>
              <a:rPr lang="ko-KR" altLang="en-US" sz="3200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분산공유메모리</a:t>
            </a:r>
            <a:r>
              <a:rPr lang="en-US" altLang="ko-KR" sz="3200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)</a:t>
            </a:r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:</a:t>
            </a:r>
          </a:p>
          <a:p>
            <a:pPr lvl="1"/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The 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largest and fastest computers in the world today employ both shared and distributed memory architectures.</a:t>
            </a:r>
          </a:p>
          <a:p>
            <a:endParaRPr lang="en-US" altLang="ko-KR" sz="32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endParaRPr lang="en-US" altLang="ko-KR" sz="32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endParaRPr lang="en-US" altLang="ko-KR" sz="32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endParaRPr lang="en-US" altLang="ko-KR" sz="32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endParaRPr lang="en-US" altLang="ko-KR" sz="32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endParaRPr lang="en-US" altLang="ko-KR" sz="32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Shared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memory component can be a shared memory machine and/or GPU</a:t>
            </a:r>
          </a:p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Processors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on a compute node share same memory space</a:t>
            </a:r>
          </a:p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Requires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communication to exchange data between compute </a:t>
            </a:r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nodes</a:t>
            </a:r>
            <a:endParaRPr lang="en-US" altLang="ko-KR" sz="3200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77" y="2676582"/>
            <a:ext cx="7162923" cy="14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948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Programming Models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Parallel Programming Models exist as an abstraction above hardware and memory architectures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  <a:ea typeface="HY강B" panose="02030600000101010101" pitchFamily="18" charset="-127"/>
              </a:rPr>
              <a:t>Shared 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Threads Models (</a:t>
            </a:r>
            <a:r>
              <a:rPr lang="en-US" altLang="ko-KR" dirty="0" err="1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Pthreads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OpenMP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  <a:ea typeface="HY강B" panose="02030600000101010101" pitchFamily="18" charset="-127"/>
              </a:rPr>
              <a:t>Distributed 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Memory / Message Passing (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MPI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)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Single Instruction/Program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Multiple Data </a:t>
            </a:r>
            <a:r>
              <a:rPr lang="en-US" altLang="ko-KR" dirty="0" smtClean="0">
                <a:latin typeface="Calibri" panose="020F0502020204030204" pitchFamily="34" charset="0"/>
                <a:ea typeface="HY강B" panose="02030600000101010101" pitchFamily="18" charset="-127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SIMD, SPMD</a:t>
            </a:r>
            <a:r>
              <a:rPr lang="en-US" altLang="ko-KR" dirty="0" smtClean="0">
                <a:latin typeface="Calibri" panose="020F0502020204030204" pitchFamily="34" charset="0"/>
                <a:ea typeface="HY강B" panose="02030600000101010101" pitchFamily="18" charset="-127"/>
              </a:rPr>
              <a:t>)</a:t>
            </a:r>
          </a:p>
          <a:p>
            <a:pPr lvl="2"/>
            <a:r>
              <a:rPr lang="en-US" altLang="ko-KR" sz="2400" dirty="0" smtClean="0">
                <a:latin typeface="Calibri" panose="020F0502020204030204" pitchFamily="34" charset="0"/>
                <a:ea typeface="HY강B" panose="02030600000101010101" pitchFamily="18" charset="-127"/>
              </a:rPr>
              <a:t>Vector Processing (MMX, SSE, AVX, …)</a:t>
            </a:r>
          </a:p>
          <a:p>
            <a:pPr lvl="2"/>
            <a:r>
              <a:rPr lang="en-US" altLang="ko-KR" sz="2400" dirty="0" smtClean="0">
                <a:latin typeface="Calibri" panose="020F0502020204030204" pitchFamily="34" charset="0"/>
                <a:ea typeface="HY강B" panose="02030600000101010101" pitchFamily="18" charset="-127"/>
              </a:rPr>
              <a:t>Single Instruction Multiple Thread (SIM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T</a:t>
            </a:r>
            <a:r>
              <a:rPr lang="en-US" altLang="ko-KR" sz="2400" dirty="0" smtClean="0">
                <a:latin typeface="Calibri" panose="020F0502020204030204" pitchFamily="34" charset="0"/>
                <a:ea typeface="HY강B" panose="02030600000101010101" pitchFamily="18" charset="-127"/>
              </a:rPr>
              <a:t> for GPU)</a:t>
            </a:r>
            <a:endParaRPr lang="en-US" altLang="ko-KR" sz="24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Calibri" panose="020F0502020204030204" pitchFamily="34" charset="0"/>
                <a:ea typeface="HY강B" panose="02030600000101010101" pitchFamily="18" charset="-127"/>
              </a:rPr>
              <a:t>…</a:t>
            </a:r>
            <a:endParaRPr lang="en-US" altLang="ko-KR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0301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Shared Threads Models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HY강B" panose="02030600000101010101" pitchFamily="18" charset="-127"/>
              </a:rPr>
              <a:t>POSIX Threads</a:t>
            </a:r>
          </a:p>
          <a:p>
            <a:pPr lvl="1"/>
            <a:endParaRPr lang="en-US" altLang="ko-KR" sz="29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7043" y="5589240"/>
            <a:ext cx="8550950" cy="900100"/>
          </a:xfrm>
          <a:prstGeom prst="roundRect">
            <a:avLst>
              <a:gd name="adj" fmla="val 6085"/>
            </a:avLst>
          </a:prstGeom>
          <a:solidFill>
            <a:srgbClr val="00206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POSIX </a:t>
            </a:r>
            <a:r>
              <a:rPr lang="en-US" altLang="ko-KR" sz="1200" dirty="0" smtClean="0"/>
              <a:t>(</a:t>
            </a:r>
            <a:r>
              <a:rPr lang="ko-KR" altLang="en-US" sz="1200" b="1" dirty="0" err="1"/>
              <a:t>포직스</a:t>
            </a:r>
            <a:r>
              <a:rPr lang="en-US" altLang="ko-KR" sz="1200" dirty="0"/>
              <a:t>, /ˈ</a:t>
            </a:r>
            <a:r>
              <a:rPr lang="en-US" altLang="ko-KR" sz="1200" dirty="0" err="1"/>
              <a:t>pɒzɪks</a:t>
            </a:r>
            <a:r>
              <a:rPr lang="en-US" altLang="ko-KR" sz="1200" dirty="0"/>
              <a:t>/)</a:t>
            </a:r>
            <a:r>
              <a:rPr lang="ko-KR" altLang="en-US" sz="1200" dirty="0"/>
              <a:t>는 </a:t>
            </a:r>
            <a:r>
              <a:rPr lang="ko-KR" altLang="en-US" sz="1200" b="1" dirty="0">
                <a:solidFill>
                  <a:srgbClr val="FFFF00"/>
                </a:solidFill>
              </a:rPr>
              <a:t>이식 가능 운영 체제 인터페이스</a:t>
            </a:r>
            <a:r>
              <a:rPr lang="en-US" altLang="ko-KR" sz="1200" dirty="0"/>
              <a:t>(</a:t>
            </a:r>
            <a:r>
              <a:rPr lang="ko-KR" altLang="en-US" sz="1200" dirty="0"/>
              <a:t>移植可能運營體制 </a:t>
            </a:r>
            <a:r>
              <a:rPr lang="en-US" altLang="ko-KR" sz="1200" dirty="0"/>
              <a:t>interface, </a:t>
            </a:r>
            <a:r>
              <a:rPr lang="en-US" altLang="ko-KR" sz="1200" b="1" dirty="0">
                <a:solidFill>
                  <a:srgbClr val="FFC000"/>
                </a:solidFill>
              </a:rPr>
              <a:t>p</a:t>
            </a:r>
            <a:r>
              <a:rPr lang="en-US" altLang="ko-KR" sz="1200" dirty="0">
                <a:solidFill>
                  <a:srgbClr val="FFC000"/>
                </a:solidFill>
              </a:rPr>
              <a:t>ortable </a:t>
            </a:r>
            <a:r>
              <a:rPr lang="en-US" altLang="ko-KR" sz="1200" b="1" dirty="0">
                <a:solidFill>
                  <a:srgbClr val="FFC000"/>
                </a:solidFill>
              </a:rPr>
              <a:t>o</a:t>
            </a:r>
            <a:r>
              <a:rPr lang="en-US" altLang="ko-KR" sz="1200" dirty="0">
                <a:solidFill>
                  <a:srgbClr val="FFC000"/>
                </a:solidFill>
              </a:rPr>
              <a:t>perating </a:t>
            </a:r>
            <a:r>
              <a:rPr lang="en-US" altLang="ko-KR" sz="1200" b="1" dirty="0">
                <a:solidFill>
                  <a:srgbClr val="FFC000"/>
                </a:solidFill>
              </a:rPr>
              <a:t>s</a:t>
            </a:r>
            <a:r>
              <a:rPr lang="en-US" altLang="ko-KR" sz="1200" dirty="0">
                <a:solidFill>
                  <a:srgbClr val="FFC000"/>
                </a:solidFill>
              </a:rPr>
              <a:t>ystem </a:t>
            </a:r>
            <a:r>
              <a:rPr lang="en-US" altLang="ko-KR" sz="1200" b="1" dirty="0" smtClean="0">
                <a:solidFill>
                  <a:srgbClr val="FFC000"/>
                </a:solidFill>
              </a:rPr>
              <a:t>i</a:t>
            </a:r>
            <a:r>
              <a:rPr lang="en-US" altLang="ko-KR" sz="1200" dirty="0" smtClean="0">
                <a:solidFill>
                  <a:srgbClr val="FFC000"/>
                </a:solidFill>
              </a:rPr>
              <a:t>nterface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약자로</a:t>
            </a:r>
            <a:r>
              <a:rPr lang="en-US" altLang="ko-KR" sz="1200" dirty="0"/>
              <a:t>, </a:t>
            </a:r>
            <a:r>
              <a:rPr lang="ko-KR" altLang="en-US" sz="1200" dirty="0"/>
              <a:t>서로 다른 </a:t>
            </a:r>
            <a:r>
              <a:rPr lang="en-US" altLang="ko-KR" sz="1200" dirty="0"/>
              <a:t>UNIX</a:t>
            </a:r>
            <a:r>
              <a:rPr lang="ko-KR" altLang="en-US" sz="1200" dirty="0"/>
              <a:t> </a:t>
            </a:r>
            <a:r>
              <a:rPr lang="en-US" altLang="ko-KR" sz="1200" dirty="0"/>
              <a:t>OS</a:t>
            </a:r>
            <a:r>
              <a:rPr lang="ko-KR" altLang="en-US" sz="1200" dirty="0"/>
              <a:t>의 공통 </a:t>
            </a:r>
            <a:r>
              <a:rPr lang="en-US" altLang="ko-KR" sz="1200" dirty="0"/>
              <a:t>API</a:t>
            </a:r>
            <a:r>
              <a:rPr lang="ko-KR" altLang="en-US" sz="1200" dirty="0"/>
              <a:t>를 정리하여 이식성이 높은 유닉스 응용 프로그램을 개발하기 위한 목적으로 </a:t>
            </a:r>
            <a:r>
              <a:rPr lang="en-US" altLang="ko-KR" sz="1200" dirty="0"/>
              <a:t>IEEE</a:t>
            </a:r>
            <a:r>
              <a:rPr lang="ko-KR" altLang="en-US" sz="1200" dirty="0"/>
              <a:t>가 책정한 애플리케이션 인터페이스 규격이다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POSIX</a:t>
            </a:r>
            <a:r>
              <a:rPr lang="ko-KR" altLang="en-US" sz="1200" dirty="0"/>
              <a:t>의 마지막 글자 </a:t>
            </a:r>
            <a:r>
              <a:rPr lang="en-US" altLang="ko-KR" sz="1200" dirty="0"/>
              <a:t>X</a:t>
            </a:r>
            <a:r>
              <a:rPr lang="ko-KR" altLang="en-US" sz="1200" dirty="0"/>
              <a:t>는 유닉스 호환 운영체제에 보통 </a:t>
            </a:r>
            <a:r>
              <a:rPr lang="en-US" altLang="ko-KR" sz="1200" dirty="0"/>
              <a:t>X</a:t>
            </a:r>
            <a:r>
              <a:rPr lang="ko-KR" altLang="en-US" sz="1200" dirty="0"/>
              <a:t>가 붙는 것에서 유래한다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36" y="1628800"/>
            <a:ext cx="7532328" cy="35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28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Shared Threads Models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>
                <a:latin typeface="Calibri" panose="020F0502020204030204" pitchFamily="34" charset="0"/>
                <a:ea typeface="HY강B" panose="02030600000101010101" pitchFamily="18" charset="-127"/>
              </a:rPr>
              <a:t>POSIX Threads</a:t>
            </a:r>
          </a:p>
          <a:p>
            <a:pPr lvl="1"/>
            <a:endParaRPr lang="en-US" altLang="ko-KR" sz="29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600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Library</a:t>
            </a:r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based; requires </a:t>
            </a:r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explicit parallel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coding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Language only; Interfaces for Perl, Python and others exist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Commonly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referred to as </a:t>
            </a:r>
            <a:r>
              <a:rPr lang="en-US" altLang="ko-KR" sz="2600" b="1" dirty="0" err="1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Pthreads</a:t>
            </a:r>
            <a:endParaRPr lang="en-US" altLang="ko-KR" sz="2600" b="1" dirty="0">
              <a:solidFill>
                <a:srgbClr val="FF0000"/>
              </a:solidFill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Most 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hardware vendors now offer </a:t>
            </a:r>
            <a:r>
              <a:rPr lang="en-US" altLang="ko-KR" sz="2600" dirty="0" err="1">
                <a:latin typeface="Calibri" panose="020F0502020204030204" pitchFamily="34" charset="0"/>
                <a:ea typeface="HY강B" panose="02030600000101010101" pitchFamily="18" charset="-127"/>
              </a:rPr>
              <a:t>Pthreads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 in addition to their proprietary threads implementations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Very </a:t>
            </a:r>
            <a:r>
              <a:rPr lang="en-US" altLang="ko-KR" sz="26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explicit parallelism</a:t>
            </a:r>
            <a:r>
              <a:rPr lang="en-US" altLang="ko-KR" sz="2600" dirty="0">
                <a:latin typeface="Calibri" panose="020F0502020204030204" pitchFamily="34" charset="0"/>
                <a:ea typeface="HY강B" panose="02030600000101010101" pitchFamily="18" charset="-127"/>
              </a:rPr>
              <a:t>; requires significant programmer attention to </a:t>
            </a:r>
            <a:r>
              <a:rPr lang="en-US" altLang="ko-KR" sz="2600" dirty="0" smtClean="0">
                <a:latin typeface="Calibri" panose="020F0502020204030204" pitchFamily="34" charset="0"/>
                <a:ea typeface="HY강B" panose="02030600000101010101" pitchFamily="18" charset="-127"/>
              </a:rPr>
              <a:t>detail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57043" y="2096852"/>
            <a:ext cx="8550950" cy="900100"/>
          </a:xfrm>
          <a:prstGeom prst="roundRect">
            <a:avLst>
              <a:gd name="adj" fmla="val 6085"/>
            </a:avLst>
          </a:prstGeom>
          <a:solidFill>
            <a:srgbClr val="00206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POSIX </a:t>
            </a:r>
            <a:r>
              <a:rPr lang="en-US" altLang="ko-KR" sz="1200" dirty="0" smtClean="0"/>
              <a:t>(</a:t>
            </a:r>
            <a:r>
              <a:rPr lang="ko-KR" altLang="en-US" sz="1200" b="1" dirty="0" err="1"/>
              <a:t>포직스</a:t>
            </a:r>
            <a:r>
              <a:rPr lang="en-US" altLang="ko-KR" sz="1200" dirty="0"/>
              <a:t>, /ˈ</a:t>
            </a:r>
            <a:r>
              <a:rPr lang="en-US" altLang="ko-KR" sz="1200" dirty="0" err="1"/>
              <a:t>pɒzɪks</a:t>
            </a:r>
            <a:r>
              <a:rPr lang="en-US" altLang="ko-KR" sz="1200" dirty="0"/>
              <a:t>/)</a:t>
            </a:r>
            <a:r>
              <a:rPr lang="ko-KR" altLang="en-US" sz="1200" dirty="0"/>
              <a:t>는 </a:t>
            </a:r>
            <a:r>
              <a:rPr lang="ko-KR" altLang="en-US" sz="1200" b="1" dirty="0">
                <a:solidFill>
                  <a:srgbClr val="FFFF00"/>
                </a:solidFill>
              </a:rPr>
              <a:t>이식 가능 운영 체제 인터페이스</a:t>
            </a:r>
            <a:r>
              <a:rPr lang="en-US" altLang="ko-KR" sz="1200" dirty="0"/>
              <a:t>(</a:t>
            </a:r>
            <a:r>
              <a:rPr lang="ko-KR" altLang="en-US" sz="1200" dirty="0"/>
              <a:t>移植可能運營體制 </a:t>
            </a:r>
            <a:r>
              <a:rPr lang="en-US" altLang="ko-KR" sz="1200" dirty="0"/>
              <a:t>interface, </a:t>
            </a:r>
            <a:r>
              <a:rPr lang="en-US" altLang="ko-KR" sz="1200" b="1" dirty="0">
                <a:solidFill>
                  <a:srgbClr val="FFC000"/>
                </a:solidFill>
              </a:rPr>
              <a:t>p</a:t>
            </a:r>
            <a:r>
              <a:rPr lang="en-US" altLang="ko-KR" sz="1200" dirty="0">
                <a:solidFill>
                  <a:srgbClr val="FFC000"/>
                </a:solidFill>
              </a:rPr>
              <a:t>ortable </a:t>
            </a:r>
            <a:r>
              <a:rPr lang="en-US" altLang="ko-KR" sz="1200" b="1" dirty="0">
                <a:solidFill>
                  <a:srgbClr val="FFC000"/>
                </a:solidFill>
              </a:rPr>
              <a:t>o</a:t>
            </a:r>
            <a:r>
              <a:rPr lang="en-US" altLang="ko-KR" sz="1200" dirty="0">
                <a:solidFill>
                  <a:srgbClr val="FFC000"/>
                </a:solidFill>
              </a:rPr>
              <a:t>perating </a:t>
            </a:r>
            <a:r>
              <a:rPr lang="en-US" altLang="ko-KR" sz="1200" b="1" dirty="0">
                <a:solidFill>
                  <a:srgbClr val="FFC000"/>
                </a:solidFill>
              </a:rPr>
              <a:t>s</a:t>
            </a:r>
            <a:r>
              <a:rPr lang="en-US" altLang="ko-KR" sz="1200" dirty="0">
                <a:solidFill>
                  <a:srgbClr val="FFC000"/>
                </a:solidFill>
              </a:rPr>
              <a:t>ystem </a:t>
            </a:r>
            <a:r>
              <a:rPr lang="en-US" altLang="ko-KR" sz="1200" b="1" dirty="0" smtClean="0">
                <a:solidFill>
                  <a:srgbClr val="FFC000"/>
                </a:solidFill>
              </a:rPr>
              <a:t>i</a:t>
            </a:r>
            <a:r>
              <a:rPr lang="en-US" altLang="ko-KR" sz="1200" dirty="0" smtClean="0">
                <a:solidFill>
                  <a:srgbClr val="FFC000"/>
                </a:solidFill>
              </a:rPr>
              <a:t>nterface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약자로</a:t>
            </a:r>
            <a:r>
              <a:rPr lang="en-US" altLang="ko-KR" sz="1200" dirty="0"/>
              <a:t>, </a:t>
            </a:r>
            <a:r>
              <a:rPr lang="ko-KR" altLang="en-US" sz="1200" dirty="0"/>
              <a:t>서로 다른 </a:t>
            </a:r>
            <a:r>
              <a:rPr lang="en-US" altLang="ko-KR" sz="1200" dirty="0"/>
              <a:t>UNIX</a:t>
            </a:r>
            <a:r>
              <a:rPr lang="ko-KR" altLang="en-US" sz="1200" dirty="0"/>
              <a:t> </a:t>
            </a:r>
            <a:r>
              <a:rPr lang="en-US" altLang="ko-KR" sz="1200" dirty="0"/>
              <a:t>OS</a:t>
            </a:r>
            <a:r>
              <a:rPr lang="ko-KR" altLang="en-US" sz="1200" dirty="0"/>
              <a:t>의 공통 </a:t>
            </a:r>
            <a:r>
              <a:rPr lang="en-US" altLang="ko-KR" sz="1200" dirty="0"/>
              <a:t>API</a:t>
            </a:r>
            <a:r>
              <a:rPr lang="ko-KR" altLang="en-US" sz="1200" dirty="0"/>
              <a:t>를 정리하여 이식성이 높은 유닉스 응용 프로그램을 개발하기 위한 목적으로 </a:t>
            </a:r>
            <a:r>
              <a:rPr lang="en-US" altLang="ko-KR" sz="1200" dirty="0"/>
              <a:t>IEEE</a:t>
            </a:r>
            <a:r>
              <a:rPr lang="ko-KR" altLang="en-US" sz="1200" dirty="0"/>
              <a:t>가 책정한 애플리케이션 인터페이스 규격이다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POSIX</a:t>
            </a:r>
            <a:r>
              <a:rPr lang="ko-KR" altLang="en-US" sz="1200" dirty="0"/>
              <a:t>의 마지막 글자 </a:t>
            </a:r>
            <a:r>
              <a:rPr lang="en-US" altLang="ko-KR" sz="1200" dirty="0"/>
              <a:t>X</a:t>
            </a:r>
            <a:r>
              <a:rPr lang="ko-KR" altLang="en-US" sz="1200" dirty="0"/>
              <a:t>는 유닉스 호환 운영체제에 보통 </a:t>
            </a:r>
            <a:r>
              <a:rPr lang="en-US" altLang="ko-KR" sz="1200" dirty="0"/>
              <a:t>X</a:t>
            </a:r>
            <a:r>
              <a:rPr lang="ko-KR" altLang="en-US" sz="1200" dirty="0"/>
              <a:t>가 붙는 것에서 유래한다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7233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Shared Threads Models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3200" b="1" dirty="0">
                <a:latin typeface="Calibri" panose="020F0502020204030204" pitchFamily="34" charset="0"/>
                <a:ea typeface="HY강B" panose="02030600000101010101" pitchFamily="18" charset="-127"/>
              </a:rPr>
              <a:t>POSIX Threads</a:t>
            </a:r>
          </a:p>
          <a:p>
            <a:pPr lvl="1"/>
            <a:endParaRPr lang="en-US" altLang="ko-KR" sz="29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endParaRPr lang="en-US" altLang="ko-KR" sz="29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900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Library</a:t>
            </a:r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 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based; requires parallel coding</a:t>
            </a:r>
          </a:p>
          <a:p>
            <a:pPr lvl="1"/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 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Language only; Interfaces for Perl, Python and others exist</a:t>
            </a:r>
          </a:p>
          <a:p>
            <a:pPr lvl="1"/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Commonly 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referred to as </a:t>
            </a:r>
            <a:r>
              <a:rPr lang="en-US" altLang="ko-KR" sz="2900" dirty="0" err="1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Pthreads</a:t>
            </a:r>
            <a:endParaRPr lang="en-US" altLang="ko-KR" sz="2900" dirty="0">
              <a:solidFill>
                <a:srgbClr val="FF0000"/>
              </a:solidFill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Most 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hardware vendors now offer </a:t>
            </a:r>
            <a:r>
              <a:rPr lang="en-US" altLang="ko-KR" sz="2900" dirty="0" err="1">
                <a:latin typeface="Calibri" panose="020F0502020204030204" pitchFamily="34" charset="0"/>
                <a:ea typeface="HY강B" panose="02030600000101010101" pitchFamily="18" charset="-127"/>
              </a:rPr>
              <a:t>Pthreads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 in addition to their proprietary threads implementations</a:t>
            </a:r>
          </a:p>
          <a:p>
            <a:pPr lvl="1"/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Very </a:t>
            </a:r>
            <a:r>
              <a:rPr lang="en-US" altLang="ko-KR" sz="29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explicit parallelism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; requires significant programmer attention to </a:t>
            </a:r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detail</a:t>
            </a:r>
          </a:p>
        </p:txBody>
      </p:sp>
      <p:pic>
        <p:nvPicPr>
          <p:cNvPr id="3074" name="Picture 2" descr="pthrea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2" y="3573016"/>
            <a:ext cx="8534400" cy="291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257043" y="2096852"/>
            <a:ext cx="8550950" cy="900100"/>
          </a:xfrm>
          <a:prstGeom prst="roundRect">
            <a:avLst>
              <a:gd name="adj" fmla="val 6085"/>
            </a:avLst>
          </a:prstGeom>
          <a:solidFill>
            <a:srgbClr val="00206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rgbClr val="FFFF00"/>
                </a:solidFill>
              </a:rPr>
              <a:t>POSIX </a:t>
            </a:r>
            <a:r>
              <a:rPr lang="en-US" altLang="ko-KR" sz="1200" dirty="0" smtClean="0"/>
              <a:t>(</a:t>
            </a:r>
            <a:r>
              <a:rPr lang="ko-KR" altLang="en-US" sz="1200" b="1" dirty="0" err="1"/>
              <a:t>포직스</a:t>
            </a:r>
            <a:r>
              <a:rPr lang="en-US" altLang="ko-KR" sz="1200" dirty="0"/>
              <a:t>, /ˈ</a:t>
            </a:r>
            <a:r>
              <a:rPr lang="en-US" altLang="ko-KR" sz="1200" dirty="0" err="1"/>
              <a:t>pɒzɪks</a:t>
            </a:r>
            <a:r>
              <a:rPr lang="en-US" altLang="ko-KR" sz="1200" dirty="0"/>
              <a:t>/)</a:t>
            </a:r>
            <a:r>
              <a:rPr lang="ko-KR" altLang="en-US" sz="1200" dirty="0"/>
              <a:t>는 </a:t>
            </a:r>
            <a:r>
              <a:rPr lang="ko-KR" altLang="en-US" sz="1200" b="1" dirty="0">
                <a:solidFill>
                  <a:srgbClr val="FFFF00"/>
                </a:solidFill>
              </a:rPr>
              <a:t>이식 가능 운영 체제 인터페이스</a:t>
            </a:r>
            <a:r>
              <a:rPr lang="en-US" altLang="ko-KR" sz="1200" dirty="0"/>
              <a:t>(</a:t>
            </a:r>
            <a:r>
              <a:rPr lang="ko-KR" altLang="en-US" sz="1200" dirty="0"/>
              <a:t>移植可能運營體制 </a:t>
            </a:r>
            <a:r>
              <a:rPr lang="en-US" altLang="ko-KR" sz="1200" dirty="0"/>
              <a:t>interface, </a:t>
            </a:r>
            <a:r>
              <a:rPr lang="en-US" altLang="ko-KR" sz="1200" b="1" dirty="0">
                <a:solidFill>
                  <a:srgbClr val="FFC000"/>
                </a:solidFill>
              </a:rPr>
              <a:t>p</a:t>
            </a:r>
            <a:r>
              <a:rPr lang="en-US" altLang="ko-KR" sz="1200" dirty="0">
                <a:solidFill>
                  <a:srgbClr val="FFC000"/>
                </a:solidFill>
              </a:rPr>
              <a:t>ortable </a:t>
            </a:r>
            <a:r>
              <a:rPr lang="en-US" altLang="ko-KR" sz="1200" b="1" dirty="0">
                <a:solidFill>
                  <a:srgbClr val="FFC000"/>
                </a:solidFill>
              </a:rPr>
              <a:t>o</a:t>
            </a:r>
            <a:r>
              <a:rPr lang="en-US" altLang="ko-KR" sz="1200" dirty="0">
                <a:solidFill>
                  <a:srgbClr val="FFC000"/>
                </a:solidFill>
              </a:rPr>
              <a:t>perating </a:t>
            </a:r>
            <a:r>
              <a:rPr lang="en-US" altLang="ko-KR" sz="1200" b="1" dirty="0">
                <a:solidFill>
                  <a:srgbClr val="FFC000"/>
                </a:solidFill>
              </a:rPr>
              <a:t>s</a:t>
            </a:r>
            <a:r>
              <a:rPr lang="en-US" altLang="ko-KR" sz="1200" dirty="0">
                <a:solidFill>
                  <a:srgbClr val="FFC000"/>
                </a:solidFill>
              </a:rPr>
              <a:t>ystem </a:t>
            </a:r>
            <a:r>
              <a:rPr lang="en-US" altLang="ko-KR" sz="1200" b="1" dirty="0" smtClean="0">
                <a:solidFill>
                  <a:srgbClr val="FFC000"/>
                </a:solidFill>
              </a:rPr>
              <a:t>i</a:t>
            </a:r>
            <a:r>
              <a:rPr lang="en-US" altLang="ko-KR" sz="1200" dirty="0" smtClean="0">
                <a:solidFill>
                  <a:srgbClr val="FFC000"/>
                </a:solidFill>
              </a:rPr>
              <a:t>nterface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약자로</a:t>
            </a:r>
            <a:r>
              <a:rPr lang="en-US" altLang="ko-KR" sz="1200" dirty="0"/>
              <a:t>, </a:t>
            </a:r>
            <a:r>
              <a:rPr lang="ko-KR" altLang="en-US" sz="1200" dirty="0"/>
              <a:t>서로 다른 </a:t>
            </a:r>
            <a:r>
              <a:rPr lang="en-US" altLang="ko-KR" sz="1200" dirty="0"/>
              <a:t>UNIX</a:t>
            </a:r>
            <a:r>
              <a:rPr lang="ko-KR" altLang="en-US" sz="1200" dirty="0"/>
              <a:t> </a:t>
            </a:r>
            <a:r>
              <a:rPr lang="en-US" altLang="ko-KR" sz="1200" dirty="0"/>
              <a:t>OS</a:t>
            </a:r>
            <a:r>
              <a:rPr lang="ko-KR" altLang="en-US" sz="1200" dirty="0"/>
              <a:t>의 공통 </a:t>
            </a:r>
            <a:r>
              <a:rPr lang="en-US" altLang="ko-KR" sz="1200" dirty="0"/>
              <a:t>API</a:t>
            </a:r>
            <a:r>
              <a:rPr lang="ko-KR" altLang="en-US" sz="1200" dirty="0"/>
              <a:t>를 정리하여 이식성이 높은 유닉스 응용 프로그램을 개발하기 위한 목적으로 </a:t>
            </a:r>
            <a:r>
              <a:rPr lang="en-US" altLang="ko-KR" sz="1200" dirty="0"/>
              <a:t>IEEE</a:t>
            </a:r>
            <a:r>
              <a:rPr lang="ko-KR" altLang="en-US" sz="1200" dirty="0"/>
              <a:t>가 책정한 애플리케이션 인터페이스 규격이다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POSIX</a:t>
            </a:r>
            <a:r>
              <a:rPr lang="ko-KR" altLang="en-US" sz="1200" dirty="0"/>
              <a:t>의 마지막 글자 </a:t>
            </a:r>
            <a:r>
              <a:rPr lang="en-US" altLang="ko-KR" sz="1200" dirty="0"/>
              <a:t>X</a:t>
            </a:r>
            <a:r>
              <a:rPr lang="ko-KR" altLang="en-US" sz="1200" dirty="0"/>
              <a:t>는 유닉스 호환 운영체제에 보통 </a:t>
            </a:r>
            <a:r>
              <a:rPr lang="en-US" altLang="ko-KR" sz="1200" dirty="0"/>
              <a:t>X</a:t>
            </a:r>
            <a:r>
              <a:rPr lang="ko-KR" altLang="en-US" sz="1200" dirty="0"/>
              <a:t>가 붙는 것에서 유래한다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481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206515" y="1943835"/>
            <a:ext cx="3735415" cy="1384202"/>
          </a:xfrm>
          <a:prstGeom prst="roundRect">
            <a:avLst>
              <a:gd name="adj" fmla="val 626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Let’s Dive </a:t>
            </a:r>
            <a:r>
              <a:rPr lang="en-US" altLang="ko-KR" dirty="0">
                <a:latin typeface="Calibri" panose="020F0502020204030204" pitchFamily="34" charset="0"/>
              </a:rPr>
              <a:t>in- </a:t>
            </a:r>
            <a:r>
              <a:rPr lang="en-US" altLang="ko-KR" dirty="0" err="1">
                <a:latin typeface="Calibri" panose="020F0502020204030204" pitchFamily="34" charset="0"/>
              </a:rPr>
              <a:t>pth_hello.c</a:t>
            </a:r>
            <a:endParaRPr lang="en-US" altLang="ko-KR" dirty="0">
              <a:latin typeface="Calibri" panose="020F050202020403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6515" y="1019713"/>
            <a:ext cx="382542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#include &lt;</a:t>
            </a:r>
            <a:r>
              <a:rPr lang="en-US" altLang="ko-KR" sz="12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pthread.h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&gt;</a:t>
            </a: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#include &lt;</a:t>
            </a:r>
            <a:r>
              <a:rPr lang="en-US" altLang="ko-KR" sz="12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stdio.h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&gt;</a:t>
            </a: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#include &lt;</a:t>
            </a:r>
            <a:r>
              <a:rPr lang="en-US" altLang="ko-KR" sz="12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stdlib.h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&gt;</a:t>
            </a: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#define NUM_THREADS	5</a:t>
            </a:r>
          </a:p>
          <a:p>
            <a:endParaRPr lang="en-US" altLang="ko-KR" sz="12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void *</a:t>
            </a:r>
            <a:r>
              <a:rPr lang="en-US" altLang="ko-KR" sz="12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PrintHello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(void *</a:t>
            </a:r>
            <a:r>
              <a:rPr lang="en-US" altLang="ko-KR" sz="12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threadid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{</a:t>
            </a: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   long </a:t>
            </a:r>
            <a:r>
              <a:rPr lang="en-US" altLang="ko-KR" sz="12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tid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   </a:t>
            </a:r>
            <a:r>
              <a:rPr lang="en-US" altLang="ko-KR" sz="12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long* </a:t>
            </a:r>
            <a:r>
              <a:rPr lang="en-US" altLang="ko-KR" sz="1200" dirty="0" err="1" smtClean="0">
                <a:latin typeface="HY나무B" panose="02030600000101010101" pitchFamily="18" charset="-127"/>
                <a:ea typeface="HY나무B" panose="02030600000101010101" pitchFamily="18" charset="-127"/>
              </a:rPr>
              <a:t>tidPtr</a:t>
            </a:r>
            <a:r>
              <a:rPr lang="en-US" altLang="ko-KR" sz="12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= </a:t>
            </a:r>
            <a:r>
              <a:rPr lang="en-US" altLang="ko-KR" sz="12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(long*) threaded;</a:t>
            </a: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12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  </a:t>
            </a:r>
            <a:r>
              <a:rPr lang="en-US" altLang="ko-KR" sz="1200" dirty="0" err="1" smtClean="0">
                <a:latin typeface="HY나무B" panose="02030600000101010101" pitchFamily="18" charset="-127"/>
                <a:ea typeface="HY나무B" panose="02030600000101010101" pitchFamily="18" charset="-127"/>
              </a:rPr>
              <a:t>tid</a:t>
            </a:r>
            <a:r>
              <a:rPr lang="en-US" altLang="ko-KR" sz="12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 = *</a:t>
            </a:r>
            <a:r>
              <a:rPr lang="en-US" altLang="ko-KR" sz="1200" dirty="0" err="1" smtClean="0">
                <a:latin typeface="HY나무B" panose="02030600000101010101" pitchFamily="18" charset="-127"/>
                <a:ea typeface="HY나무B" panose="02030600000101010101" pitchFamily="18" charset="-127"/>
              </a:rPr>
              <a:t>tidPtr</a:t>
            </a:r>
            <a:r>
              <a:rPr lang="en-US" altLang="ko-KR" sz="12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;</a:t>
            </a:r>
            <a:endParaRPr lang="en-US" altLang="ko-KR" sz="12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   </a:t>
            </a:r>
            <a:r>
              <a:rPr lang="en-US" altLang="ko-KR" sz="12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printf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("Hello World! It's me, thread #%</a:t>
            </a:r>
            <a:r>
              <a:rPr lang="en-US" altLang="ko-KR" sz="12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ld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!\n", </a:t>
            </a:r>
            <a:r>
              <a:rPr lang="en-US" altLang="ko-KR" sz="12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tid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);</a:t>
            </a:r>
          </a:p>
          <a:p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   </a:t>
            </a:r>
            <a:r>
              <a:rPr lang="en-US" altLang="ko-KR" sz="1200" b="1" dirty="0" err="1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pthread_exit</a:t>
            </a:r>
            <a:r>
              <a:rPr lang="en-US" altLang="ko-KR" sz="1200" dirty="0">
                <a:latin typeface="HY나무B" panose="02030600000101010101" pitchFamily="18" charset="-127"/>
                <a:ea typeface="HY나무B" panose="02030600000101010101" pitchFamily="18" charset="-127"/>
              </a:rPr>
              <a:t>(NULL);</a:t>
            </a:r>
          </a:p>
          <a:p>
            <a:r>
              <a:rPr lang="en-US" altLang="ko-KR" sz="12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}</a:t>
            </a:r>
            <a:endParaRPr lang="en-US" altLang="ko-KR" sz="12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86935" y="3302691"/>
            <a:ext cx="50220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main(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argc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, char *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argv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[])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{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</a:t>
            </a:r>
            <a:r>
              <a:rPr lang="en-US" altLang="ko-KR" sz="1200" b="1" dirty="0" err="1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pthread_t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threads[NUM_THREADS];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rc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long 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for(t=0;t&lt;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NUM_THREADS;t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++){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printf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("In main: creating thread %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ld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\n", t);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rc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= </a:t>
            </a:r>
            <a:r>
              <a:rPr lang="en-US" altLang="ko-KR" sz="1200" b="1" dirty="0" err="1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pthread_create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(&amp;threads[t], NULL, </a:t>
            </a:r>
            <a:r>
              <a:rPr lang="en-US" altLang="ko-KR" sz="1200" b="1" dirty="0" err="1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PrintHello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, (void </a:t>
            </a:r>
            <a:r>
              <a:rPr lang="en-US" altLang="ko-KR" sz="1200" dirty="0" smtClean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*)&amp;t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  if (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rc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){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    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printf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("ERROR; return code from 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pthread_create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() is %d\n", </a:t>
            </a:r>
            <a:r>
              <a:rPr lang="en-US" altLang="ko-KR" sz="1200" dirty="0" err="1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rc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    exit(-1);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    }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  }</a:t>
            </a:r>
          </a:p>
          <a:p>
            <a:pPr lvl="0"/>
            <a:endParaRPr lang="en-US" altLang="ko-KR" sz="1200" dirty="0">
              <a:solidFill>
                <a:prstClr val="black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/* Last thing that main() should do */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</a:t>
            </a:r>
            <a:r>
              <a:rPr lang="en-US" altLang="ko-KR" sz="1200" b="1" dirty="0" err="1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pthread_exit</a:t>
            </a:r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(NULL);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}</a:t>
            </a:r>
            <a:endParaRPr lang="ko-KR" altLang="en-US" sz="1200" dirty="0">
              <a:solidFill>
                <a:prstClr val="black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064000" y="2029839"/>
            <a:ext cx="3403600" cy="2569291"/>
          </a:xfrm>
          <a:custGeom>
            <a:avLst/>
            <a:gdLst>
              <a:gd name="connsiteX0" fmla="*/ 3403600 w 3403600"/>
              <a:gd name="connsiteY0" fmla="*/ 2609894 h 2609894"/>
              <a:gd name="connsiteX1" fmla="*/ 2607733 w 3403600"/>
              <a:gd name="connsiteY1" fmla="*/ 315428 h 2609894"/>
              <a:gd name="connsiteX2" fmla="*/ 0 w 3403600"/>
              <a:gd name="connsiteY2" fmla="*/ 78361 h 260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0" h="2609894">
                <a:moveTo>
                  <a:pt x="3403600" y="2609894"/>
                </a:moveTo>
                <a:cubicBezTo>
                  <a:pt x="3289300" y="1673622"/>
                  <a:pt x="3175000" y="737350"/>
                  <a:pt x="2607733" y="315428"/>
                </a:cubicBezTo>
                <a:cubicBezTo>
                  <a:pt x="2040466" y="-106494"/>
                  <a:pt x="1020233" y="-14067"/>
                  <a:pt x="0" y="78361"/>
                </a:cubicBezTo>
              </a:path>
            </a:pathLst>
          </a:custGeom>
          <a:noFill/>
          <a:ln w="38100">
            <a:solidFill>
              <a:schemeClr val="tx2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71600" y="4549186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210.115.230.177</a:t>
            </a:r>
          </a:p>
        </p:txBody>
      </p:sp>
    </p:spTree>
    <p:extLst>
      <p:ext uri="{BB962C8B-B14F-4D97-AF65-F5344CB8AC3E}">
        <p14:creationId xmlns:p14="http://schemas.microsoft.com/office/powerpoint/2010/main" val="410598560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Output</a:t>
            </a:r>
            <a:endParaRPr lang="en-US" altLang="ko-KR" dirty="0">
              <a:latin typeface="Calibri" panose="020F0502020204030204" pitchFamily="34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707015" y="5857892"/>
            <a:ext cx="4185465" cy="5864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i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Some disorder is possible</a:t>
            </a:r>
            <a:endParaRPr lang="ko-KR" altLang="en-US" sz="2800" b="1" i="1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6665" y="1551563"/>
            <a:ext cx="66591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jeong-gun@jeonggun-desktop</a:t>
            </a:r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:~/PTHREAD$ ./</a:t>
            </a:r>
            <a:r>
              <a:rPr lang="en-US" altLang="ko-KR" sz="20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pth_hello</a:t>
            </a:r>
            <a:endParaRPr lang="en-US" altLang="ko-KR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In main: creating thread 0</a:t>
            </a: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In main: creating thread 1</a:t>
            </a: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Hello World! It's me, thread #1!</a:t>
            </a: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In main: creating thread 2</a:t>
            </a: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Hello World! It's me, thread #2!</a:t>
            </a: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In main: creating thread 3</a:t>
            </a: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Hello World! It's me, thread #3!</a:t>
            </a: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In main: creating thread 4</a:t>
            </a: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Hello World! It's me, thread #4!</a:t>
            </a:r>
          </a:p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Hello World! It's me, thread #5!</a:t>
            </a:r>
          </a:p>
          <a:p>
            <a:endParaRPr lang="ko-KR" altLang="en-US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0679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Multicore/Manycore and GPU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99" y="1558549"/>
            <a:ext cx="6914401" cy="1433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99" y="3284984"/>
            <a:ext cx="3664000" cy="29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3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Shared Threads Models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b="1" dirty="0" err="1" smtClean="0">
                <a:latin typeface="Calibri" panose="020F0502020204030204" pitchFamily="34" charset="0"/>
                <a:ea typeface="HY강B" panose="02030600000101010101" pitchFamily="18" charset="-127"/>
              </a:rPr>
              <a:t>OpenMP</a:t>
            </a:r>
            <a:endParaRPr lang="en-US" altLang="ko-KR" sz="3200" b="1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900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Compiler </a:t>
            </a:r>
            <a:r>
              <a:rPr lang="en-US" altLang="ko-KR" sz="29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directive based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; can use serial code</a:t>
            </a:r>
          </a:p>
          <a:p>
            <a:pPr lvl="1"/>
            <a:r>
              <a:rPr lang="en-US" altLang="ko-KR" sz="2900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Portable </a:t>
            </a:r>
            <a:r>
              <a:rPr lang="en-US" altLang="ko-KR" sz="29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/ multi-platform, including Unix and Windows platforms</a:t>
            </a:r>
          </a:p>
          <a:p>
            <a:pPr lvl="1"/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Available 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in C/C++ and Fortran implementations</a:t>
            </a:r>
          </a:p>
          <a:p>
            <a:pPr lvl="1"/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Can 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be very easy and simple to use - provides for "</a:t>
            </a:r>
            <a:r>
              <a:rPr lang="en-US" altLang="ko-KR" sz="2900" b="1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incremental parallelism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4243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Shared Threads Models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b="1" dirty="0" err="1" smtClean="0">
                <a:latin typeface="Calibri" panose="020F0502020204030204" pitchFamily="34" charset="0"/>
                <a:ea typeface="HY강B" panose="02030600000101010101" pitchFamily="18" charset="-127"/>
              </a:rPr>
              <a:t>OpenMP</a:t>
            </a:r>
            <a:endParaRPr lang="en-US" altLang="ko-KR" sz="3200" b="1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sz="2900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Compiler </a:t>
            </a:r>
            <a:r>
              <a:rPr lang="en-US" altLang="ko-KR" sz="29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directive based</a:t>
            </a:r>
            <a:r>
              <a:rPr lang="en-US" altLang="ko-KR" sz="2900" dirty="0">
                <a:latin typeface="Calibri" panose="020F0502020204030204" pitchFamily="34" charset="0"/>
                <a:ea typeface="HY강B" panose="02030600000101010101" pitchFamily="18" charset="-127"/>
              </a:rPr>
              <a:t>; can use serial </a:t>
            </a:r>
            <a:r>
              <a:rPr lang="en-US" altLang="ko-KR" sz="29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code</a:t>
            </a:r>
            <a:endParaRPr lang="en-US" altLang="ko-KR" sz="2900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sp>
        <p:nvSpPr>
          <p:cNvPr id="5" name="Line 19"/>
          <p:cNvSpPr>
            <a:spLocks noChangeShapeType="1"/>
          </p:cNvSpPr>
          <p:nvPr/>
        </p:nvSpPr>
        <p:spPr bwMode="auto">
          <a:xfrm>
            <a:off x="4397375" y="4724400"/>
            <a:ext cx="3810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016605" y="2798930"/>
            <a:ext cx="2835316" cy="46166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Sequential Program</a:t>
            </a: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5573598" y="2818960"/>
            <a:ext cx="2283767" cy="46166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Parallel Program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28600" y="3249356"/>
            <a:ext cx="4114800" cy="3014959"/>
          </a:xfrm>
          <a:prstGeom prst="roundRect">
            <a:avLst>
              <a:gd name="adj" fmla="val 3158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void main()</a:t>
            </a:r>
            <a:b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{</a:t>
            </a:r>
            <a:b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latin typeface="Lucida Sans Typewriter" panose="020B0509030504030204" pitchFamily="49" charset="0"/>
                <a:ea typeface="굴림" panose="020B0600000101010101" pitchFamily="50" charset="-127"/>
              </a:rPr>
              <a:t>int</a:t>
            </a: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, k, N=1000;</a:t>
            </a:r>
          </a:p>
          <a:p>
            <a:pPr>
              <a:spcBef>
                <a:spcPct val="0"/>
              </a:spcBef>
            </a:pP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  double A[N], B[N], C[N];</a:t>
            </a:r>
            <a:b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  </a:t>
            </a:r>
            <a: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for (</a:t>
            </a:r>
            <a:r>
              <a:rPr lang="en-US" altLang="ko-KR" dirty="0" err="1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=0; </a:t>
            </a:r>
            <a:r>
              <a:rPr lang="en-US" altLang="ko-KR" dirty="0" err="1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&lt;N; </a:t>
            </a:r>
            <a:r>
              <a:rPr lang="en-US" altLang="ko-KR" dirty="0" err="1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++) {</a:t>
            </a:r>
            <a:b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    A[</a:t>
            </a:r>
            <a:r>
              <a:rPr lang="en-US" altLang="ko-KR" dirty="0" err="1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] = B[</a:t>
            </a:r>
            <a:r>
              <a:rPr lang="en-US" altLang="ko-KR" dirty="0" err="1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] + k*C[</a:t>
            </a:r>
            <a:r>
              <a:rPr lang="en-US" altLang="ko-KR" dirty="0" err="1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]</a:t>
            </a:r>
            <a:b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FF461E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  }</a:t>
            </a: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}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635500" y="3259138"/>
            <a:ext cx="4114800" cy="3014959"/>
          </a:xfrm>
          <a:prstGeom prst="roundRect">
            <a:avLst>
              <a:gd name="adj" fmla="val 3158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altLang="ko-KR" dirty="0">
                <a:solidFill>
                  <a:srgbClr val="99FF33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#include “</a:t>
            </a:r>
            <a:r>
              <a:rPr lang="en-US" altLang="ko-KR" dirty="0" err="1">
                <a:solidFill>
                  <a:srgbClr val="99FF33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omp.h</a:t>
            </a:r>
            <a:r>
              <a:rPr lang="en-US" altLang="ko-KR" dirty="0">
                <a:solidFill>
                  <a:srgbClr val="99FF33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”</a:t>
            </a:r>
            <a:br>
              <a:rPr lang="en-US" altLang="ko-KR" dirty="0">
                <a:solidFill>
                  <a:srgbClr val="99FF33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void main()</a:t>
            </a:r>
            <a:b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{</a:t>
            </a:r>
            <a:b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latin typeface="Lucida Sans Typewriter" panose="020B0509030504030204" pitchFamily="49" charset="0"/>
                <a:ea typeface="굴림" panose="020B0600000101010101" pitchFamily="50" charset="-127"/>
              </a:rPr>
              <a:t>int</a:t>
            </a: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, k, N=1000;</a:t>
            </a:r>
          </a:p>
          <a:p>
            <a:pPr>
              <a:spcBef>
                <a:spcPct val="0"/>
              </a:spcBef>
            </a:pP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  double A[N], B[N], C[N];</a:t>
            </a:r>
            <a:r>
              <a:rPr lang="en-US" altLang="ko-KR" dirty="0">
                <a:solidFill>
                  <a:schemeClr val="tx1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99FF33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#pragma omp parallel for</a:t>
            </a:r>
            <a:r>
              <a:rPr lang="en-US" altLang="ko-KR" dirty="0">
                <a:solidFill>
                  <a:srgbClr val="FFFF66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FFFF66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for</a:t>
            </a:r>
            <a: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 (</a:t>
            </a:r>
            <a:r>
              <a:rPr lang="en-US" altLang="ko-KR" dirty="0" err="1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=0; </a:t>
            </a:r>
            <a:r>
              <a:rPr lang="en-US" altLang="ko-KR" dirty="0" err="1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&lt;N; </a:t>
            </a:r>
            <a:r>
              <a:rPr lang="en-US" altLang="ko-KR" dirty="0" err="1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++) {</a:t>
            </a:r>
          </a:p>
          <a:p>
            <a:pPr>
              <a:spcBef>
                <a:spcPct val="0"/>
              </a:spcBef>
            </a:pPr>
            <a: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    A[</a:t>
            </a:r>
            <a:r>
              <a:rPr lang="en-US" altLang="ko-KR" dirty="0" err="1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] = B[</a:t>
            </a:r>
            <a:r>
              <a:rPr lang="en-US" altLang="ko-KR" dirty="0" err="1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] + k*C[</a:t>
            </a:r>
            <a:r>
              <a:rPr lang="en-US" altLang="ko-KR" dirty="0" err="1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];</a:t>
            </a:r>
            <a:b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FFFF99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  }</a:t>
            </a: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</a:br>
            <a:r>
              <a:rPr lang="en-US" altLang="ko-KR" dirty="0">
                <a:latin typeface="Lucida Sans Typewriter" panose="020B0509030504030204" pitchFamily="49" charset="0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2167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Shared Threads Models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b="1" dirty="0" err="1" smtClean="0">
                <a:latin typeface="Calibri" panose="020F0502020204030204" pitchFamily="34" charset="0"/>
                <a:ea typeface="HY강B" panose="02030600000101010101" pitchFamily="18" charset="-127"/>
              </a:rPr>
              <a:t>OpenMP</a:t>
            </a:r>
            <a:endParaRPr lang="en-US" altLang="ko-KR" sz="3200" b="1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pPr lvl="1"/>
            <a:r>
              <a:rPr lang="en-US" altLang="ko-KR" dirty="0">
                <a:latin typeface="Calibri" panose="020F0502020204030204" pitchFamily="34" charset="0"/>
              </a:rPr>
              <a:t>Single Program Multiple Data (SPMD)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470" y="953724"/>
            <a:ext cx="2496492" cy="211523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76545" y="2798930"/>
            <a:ext cx="3581905" cy="2749617"/>
            <a:chOff x="4752020" y="2931596"/>
            <a:chExt cx="3581905" cy="2749617"/>
          </a:xfrm>
        </p:grpSpPr>
        <p:sp>
          <p:nvSpPr>
            <p:cNvPr id="12" name="Rectangle 23"/>
            <p:cNvSpPr>
              <a:spLocks noChangeArrowheads="1"/>
            </p:cNvSpPr>
            <p:nvPr/>
          </p:nvSpPr>
          <p:spPr bwMode="auto">
            <a:xfrm>
              <a:off x="7222905" y="2931596"/>
              <a:ext cx="1023678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 dirty="0" smtClean="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rPr>
                <a:t>Thread 0</a:t>
              </a:r>
              <a:endPara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752020" y="3257448"/>
              <a:ext cx="3581905" cy="2423765"/>
            </a:xfrm>
            <a:prstGeom prst="roundRect">
              <a:avLst>
                <a:gd name="adj" fmla="val 3158"/>
              </a:avLst>
            </a:prstGeom>
            <a:solidFill>
              <a:schemeClr val="tx2">
                <a:lumMod val="50000"/>
              </a:scheme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#include “</a:t>
              </a:r>
              <a:r>
                <a:rPr lang="en-US" altLang="ko-KR" sz="1400" dirty="0" err="1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omp.h</a:t>
              </a:r>
              <a: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”</a:t>
              </a:r>
              <a:b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void main()</a:t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{</a:t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int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, k, N=1000;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double A[N], B[N], C[N];</a:t>
              </a:r>
              <a:r>
                <a:rPr lang="en-US" altLang="ko-KR" sz="1400" dirty="0">
                  <a:solidFill>
                    <a:schemeClr val="tx1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 smtClean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lb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= 0;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ub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= 250;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for (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=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lb;i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&lt;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ub;i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++) {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  A[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 = B[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 + k*C[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];</a:t>
              </a:r>
              <a:b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}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/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}</a:t>
              </a:r>
              <a:endParaRPr lang="en-US" altLang="ko-KR" sz="1400" dirty="0">
                <a:latin typeface="Lucida Sans Typewriter" panose="020B0509030504030204" pitchFamily="49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80205" y="3064648"/>
            <a:ext cx="3581905" cy="2749617"/>
            <a:chOff x="4752020" y="2931596"/>
            <a:chExt cx="3581905" cy="2749617"/>
          </a:xfrm>
        </p:grpSpPr>
        <p:sp>
          <p:nvSpPr>
            <p:cNvPr id="15" name="Rectangle 23"/>
            <p:cNvSpPr>
              <a:spLocks noChangeArrowheads="1"/>
            </p:cNvSpPr>
            <p:nvPr/>
          </p:nvSpPr>
          <p:spPr bwMode="auto">
            <a:xfrm>
              <a:off x="7256607" y="2931596"/>
              <a:ext cx="1023678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 dirty="0" smtClean="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rPr>
                <a:t>Thread 1</a:t>
              </a:r>
              <a:endPara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752020" y="3257448"/>
              <a:ext cx="3581905" cy="2423765"/>
            </a:xfrm>
            <a:prstGeom prst="roundRect">
              <a:avLst>
                <a:gd name="adj" fmla="val 3158"/>
              </a:avLst>
            </a:prstGeom>
            <a:solidFill>
              <a:schemeClr val="tx2">
                <a:lumMod val="50000"/>
              </a:scheme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#include “</a:t>
              </a:r>
              <a:r>
                <a:rPr lang="en-US" altLang="ko-KR" sz="1400" dirty="0" err="1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omp.h</a:t>
              </a:r>
              <a: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”</a:t>
              </a:r>
              <a:b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void main()</a:t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{</a:t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int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, k, N=1000;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double A[N], B[N], C[N];</a:t>
              </a:r>
              <a:r>
                <a:rPr lang="en-US" altLang="ko-KR" sz="1400" dirty="0">
                  <a:solidFill>
                    <a:schemeClr val="tx1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 smtClean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lb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= 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250;</a:t>
              </a:r>
              <a:endParaRPr lang="en-US" altLang="ko-KR" sz="1400" dirty="0">
                <a:latin typeface="Lucida Sans Typewriter" panose="020B0509030504030204" pitchFamily="49" charset="0"/>
                <a:ea typeface="굴림" panose="020B0600000101010101" pitchFamily="50" charset="-127"/>
              </a:endParaRP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ub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= 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500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for (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=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lb;i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&lt;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ub;i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++) {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  A[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 = B[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 + k*C[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];</a:t>
              </a:r>
              <a:b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}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/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}</a:t>
              </a:r>
              <a:endParaRPr lang="en-US" altLang="ko-KR" sz="1400" dirty="0">
                <a:latin typeface="Lucida Sans Typewriter" panose="020B0509030504030204" pitchFamily="49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446875" y="3338990"/>
            <a:ext cx="3581905" cy="2749617"/>
            <a:chOff x="4752020" y="2931596"/>
            <a:chExt cx="3581905" cy="2749617"/>
          </a:xfrm>
        </p:grpSpPr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7222905" y="2931596"/>
              <a:ext cx="1023678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 dirty="0" smtClean="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rPr>
                <a:t>Thread 2</a:t>
              </a:r>
              <a:endPara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4752020" y="3257448"/>
              <a:ext cx="3581905" cy="2423765"/>
            </a:xfrm>
            <a:prstGeom prst="roundRect">
              <a:avLst>
                <a:gd name="adj" fmla="val 3158"/>
              </a:avLst>
            </a:prstGeom>
            <a:solidFill>
              <a:schemeClr val="tx2">
                <a:lumMod val="50000"/>
              </a:scheme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#include “</a:t>
              </a:r>
              <a:r>
                <a:rPr lang="en-US" altLang="ko-KR" sz="1400" dirty="0" err="1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omp.h</a:t>
              </a:r>
              <a: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”</a:t>
              </a:r>
              <a:b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void main()</a:t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{</a:t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int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, k, N=1000;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double A[N], B[N], C[N];</a:t>
              </a:r>
              <a:r>
                <a:rPr lang="en-US" altLang="ko-KR" sz="1400" dirty="0">
                  <a:solidFill>
                    <a:schemeClr val="tx1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 smtClean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lb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= 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500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ub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= 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750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for (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=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lb;i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&lt;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ub;i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++) {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  A[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 = B[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 + k*C[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];</a:t>
              </a:r>
              <a:b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}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/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}</a:t>
              </a:r>
              <a:endParaRPr lang="en-US" altLang="ko-KR" sz="1400" dirty="0">
                <a:latin typeface="Lucida Sans Typewriter" panose="020B0509030504030204" pitchFamily="49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932040" y="3604708"/>
            <a:ext cx="3581905" cy="2749617"/>
            <a:chOff x="4752020" y="2931596"/>
            <a:chExt cx="3581905" cy="2749617"/>
          </a:xfrm>
        </p:grpSpPr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7256607" y="2931596"/>
              <a:ext cx="1023678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 dirty="0" smtClean="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rPr>
                <a:t>Thread 3</a:t>
              </a:r>
              <a:endParaRPr lang="en-US" altLang="ko-KR" sz="1800" b="1" dirty="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752020" y="3257448"/>
              <a:ext cx="3581905" cy="2423765"/>
            </a:xfrm>
            <a:prstGeom prst="roundRect">
              <a:avLst>
                <a:gd name="adj" fmla="val 3158"/>
              </a:avLst>
            </a:prstGeom>
            <a:solidFill>
              <a:schemeClr val="tx2">
                <a:lumMod val="50000"/>
              </a:scheme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#include “</a:t>
              </a:r>
              <a:r>
                <a:rPr lang="en-US" altLang="ko-KR" sz="1400" dirty="0" err="1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omp.h</a:t>
              </a:r>
              <a: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”</a:t>
              </a:r>
              <a:br>
                <a:rPr lang="en-US" altLang="ko-KR" sz="1400" dirty="0">
                  <a:solidFill>
                    <a:srgbClr val="99FF33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void main()</a:t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{</a:t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int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, k, N=1000;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double A[N], B[N], C[N];</a:t>
              </a:r>
              <a:r>
                <a:rPr lang="en-US" altLang="ko-KR" sz="1400" dirty="0">
                  <a:solidFill>
                    <a:schemeClr val="tx1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 smtClean="0">
                  <a:solidFill>
                    <a:srgbClr val="FFFF66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lb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= 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750;</a:t>
              </a:r>
              <a:endParaRPr lang="en-US" altLang="ko-KR" sz="1400" dirty="0">
                <a:latin typeface="Lucida Sans Typewriter" panose="020B0509030504030204" pitchFamily="49" charset="0"/>
                <a:ea typeface="굴림" panose="020B0600000101010101" pitchFamily="50" charset="-127"/>
              </a:endParaRP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 err="1">
                  <a:latin typeface="Lucida Sans Typewriter" panose="020B0509030504030204" pitchFamily="49" charset="0"/>
                  <a:ea typeface="굴림" panose="020B0600000101010101" pitchFamily="50" charset="-127"/>
                </a:rPr>
                <a:t>ub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= </a:t>
              </a: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1000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;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  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for (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=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lb;i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&lt;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ub;i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++) {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  A[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 = B[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 + k*C[</a:t>
              </a:r>
              <a:r>
                <a:rPr lang="en-US" altLang="ko-KR" sz="1400" dirty="0" err="1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i</a:t>
              </a: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];</a:t>
              </a:r>
              <a:b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>
                  <a:solidFill>
                    <a:srgbClr val="FFFF99"/>
                  </a:solidFill>
                  <a:latin typeface="Lucida Sans Typewriter" panose="020B0509030504030204" pitchFamily="49" charset="0"/>
                  <a:ea typeface="굴림" panose="020B0600000101010101" pitchFamily="50" charset="-127"/>
                </a:rPr>
                <a:t>  }</a:t>
              </a:r>
              <a: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  <a:t/>
              </a:r>
              <a:br>
                <a:rPr lang="en-US" altLang="ko-KR" sz="1400" dirty="0">
                  <a:latin typeface="Lucida Sans Typewriter" panose="020B0509030504030204" pitchFamily="49" charset="0"/>
                  <a:ea typeface="굴림" panose="020B0600000101010101" pitchFamily="50" charset="-127"/>
                </a:rPr>
              </a:br>
              <a:r>
                <a:rPr lang="en-US" altLang="ko-KR" sz="1400" dirty="0" smtClean="0">
                  <a:latin typeface="Lucida Sans Typewriter" panose="020B0509030504030204" pitchFamily="49" charset="0"/>
                  <a:ea typeface="굴림" panose="020B0600000101010101" pitchFamily="50" charset="-127"/>
                </a:rPr>
                <a:t>}</a:t>
              </a:r>
              <a:endParaRPr lang="en-US" altLang="ko-KR" sz="1400" dirty="0">
                <a:latin typeface="Lucida Sans Typewriter" panose="020B0509030504030204" pitchFamily="49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221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OpenMP </a:t>
            </a:r>
            <a:r>
              <a:rPr lang="en-US" altLang="ko-KR" b="1" dirty="0">
                <a:solidFill>
                  <a:srgbClr val="00B0F0"/>
                </a:solidFill>
                <a:latin typeface="Calibri" panose="020F0502020204030204" pitchFamily="34" charset="0"/>
              </a:rPr>
              <a:t>Fork-and-Join</a:t>
            </a:r>
            <a:r>
              <a:rPr lang="en-US" altLang="ko-KR" b="1" dirty="0">
                <a:latin typeface="Calibri" panose="020F0502020204030204" pitchFamily="34" charset="0"/>
              </a:rPr>
              <a:t> model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Calibri" panose="020F0502020204030204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685800" y="1988840"/>
            <a:ext cx="3810659" cy="374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dirty="0" err="1">
                <a:solidFill>
                  <a:srgbClr val="0070C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printf</a:t>
            </a:r>
            <a:r>
              <a:rPr lang="en-US" altLang="ko-KR" sz="1800" dirty="0">
                <a:solidFill>
                  <a:srgbClr val="0070C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(“program begin\n”);</a:t>
            </a:r>
          </a:p>
          <a:p>
            <a:pPr eaLnBrk="1" hangingPunct="1">
              <a:spcBef>
                <a:spcPct val="0"/>
              </a:spcBef>
              <a:spcAft>
                <a:spcPct val="50000"/>
              </a:spcAft>
              <a:buFontTx/>
              <a:buNone/>
            </a:pPr>
            <a:r>
              <a:rPr lang="en-US" altLang="ko-KR" sz="1800" dirty="0">
                <a:solidFill>
                  <a:srgbClr val="0070C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N = 1000;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#pragma omp parallel for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for (</a:t>
            </a:r>
            <a:r>
              <a:rPr lang="en-US" altLang="ko-KR" sz="1800" dirty="0" err="1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=0; </a:t>
            </a:r>
            <a:r>
              <a:rPr lang="en-US" altLang="ko-KR" sz="1800" dirty="0" err="1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&lt;N; </a:t>
            </a:r>
            <a:r>
              <a:rPr lang="en-US" altLang="ko-KR" sz="1800" dirty="0" err="1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++)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    A[</a:t>
            </a:r>
            <a:r>
              <a:rPr lang="en-US" altLang="ko-KR" sz="1800" dirty="0" err="1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] = B[</a:t>
            </a:r>
            <a:r>
              <a:rPr lang="en-US" altLang="ko-KR" sz="1800" dirty="0" err="1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] + C[</a:t>
            </a:r>
            <a:r>
              <a:rPr lang="en-US" altLang="ko-KR" sz="1800" dirty="0" err="1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];</a:t>
            </a:r>
          </a:p>
          <a:p>
            <a:pPr eaLnBrk="1" hangingPunct="1">
              <a:spcBef>
                <a:spcPct val="70000"/>
              </a:spcBef>
              <a:spcAft>
                <a:spcPct val="40000"/>
              </a:spcAft>
              <a:buFontTx/>
              <a:buNone/>
            </a:pPr>
            <a:r>
              <a:rPr lang="en-US" altLang="ko-KR" sz="1800" dirty="0">
                <a:solidFill>
                  <a:srgbClr val="0070C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M = 500;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#pragma omp parallel for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for (j=0; j&lt;M; </a:t>
            </a:r>
            <a:r>
              <a:rPr lang="en-US" altLang="ko-KR" sz="1800" dirty="0" err="1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j++</a:t>
            </a: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dirty="0">
                <a:solidFill>
                  <a:srgbClr val="C0000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    p[j] = q[j] – r[j];</a:t>
            </a:r>
          </a:p>
          <a:p>
            <a:pPr eaLnBrk="1" hangingPunct="1">
              <a:spcBef>
                <a:spcPct val="60000"/>
              </a:spcBef>
              <a:buFontTx/>
              <a:buNone/>
            </a:pPr>
            <a:r>
              <a:rPr lang="en-US" altLang="ko-KR" sz="1800" dirty="0" err="1">
                <a:solidFill>
                  <a:srgbClr val="0070C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printf</a:t>
            </a:r>
            <a:r>
              <a:rPr lang="en-US" altLang="ko-KR" sz="1800" dirty="0">
                <a:solidFill>
                  <a:srgbClr val="0070C0"/>
                </a:solidFill>
                <a:latin typeface="Lucida Sans Typewriter" panose="020B0509030504030204" pitchFamily="49" charset="0"/>
                <a:ea typeface="굴림" panose="020B0600000101010101" pitchFamily="50" charset="-127"/>
              </a:rPr>
              <a:t>(“program done\n”);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800" dirty="0">
              <a:latin typeface="Lucida Sans Typewriter" panose="020B05090305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20" name="Group 87"/>
          <p:cNvGrpSpPr>
            <a:grpSpLocks/>
          </p:cNvGrpSpPr>
          <p:nvPr/>
        </p:nvGrpSpPr>
        <p:grpSpPr bwMode="auto">
          <a:xfrm>
            <a:off x="4114800" y="4970165"/>
            <a:ext cx="4267200" cy="609600"/>
            <a:chOff x="2592" y="3456"/>
            <a:chExt cx="2688" cy="384"/>
          </a:xfrm>
        </p:grpSpPr>
        <p:sp>
          <p:nvSpPr>
            <p:cNvPr id="21" name="Line 65"/>
            <p:cNvSpPr>
              <a:spLocks noChangeShapeType="1"/>
            </p:cNvSpPr>
            <p:nvPr/>
          </p:nvSpPr>
          <p:spPr bwMode="auto">
            <a:xfrm>
              <a:off x="4766" y="3456"/>
              <a:ext cx="0" cy="374"/>
            </a:xfrm>
            <a:prstGeom prst="line">
              <a:avLst/>
            </a:prstGeom>
            <a:noFill/>
            <a:ln w="63500">
              <a:solidFill>
                <a:srgbClr val="99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71"/>
            <p:cNvSpPr>
              <a:spLocks noChangeShapeType="1"/>
            </p:cNvSpPr>
            <p:nvPr/>
          </p:nvSpPr>
          <p:spPr bwMode="auto">
            <a:xfrm>
              <a:off x="2592" y="3840"/>
              <a:ext cx="2688" cy="0"/>
            </a:xfrm>
            <a:prstGeom prst="line">
              <a:avLst/>
            </a:prstGeom>
            <a:noFill/>
            <a:ln w="25400">
              <a:solidFill>
                <a:srgbClr val="DDDDD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 Box 77"/>
            <p:cNvSpPr txBox="1">
              <a:spLocks noChangeArrowheads="1"/>
            </p:cNvSpPr>
            <p:nvPr/>
          </p:nvSpPr>
          <p:spPr bwMode="auto">
            <a:xfrm>
              <a:off x="3216" y="3531"/>
              <a:ext cx="6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>
                  <a:solidFill>
                    <a:srgbClr val="0070C0"/>
                  </a:solidFill>
                  <a:latin typeface="Lucida Console" panose="020B0609040504020204" pitchFamily="49" charset="0"/>
                  <a:ea typeface="굴림" panose="020B0600000101010101" pitchFamily="50" charset="-127"/>
                </a:rPr>
                <a:t>Serial</a:t>
              </a:r>
            </a:p>
          </p:txBody>
        </p:sp>
      </p:grpSp>
      <p:grpSp>
        <p:nvGrpSpPr>
          <p:cNvPr id="24" name="Group 83"/>
          <p:cNvGrpSpPr>
            <a:grpSpLocks/>
          </p:cNvGrpSpPr>
          <p:nvPr/>
        </p:nvGrpSpPr>
        <p:grpSpPr bwMode="auto">
          <a:xfrm>
            <a:off x="4114800" y="1998365"/>
            <a:ext cx="4267200" cy="771525"/>
            <a:chOff x="2592" y="1584"/>
            <a:chExt cx="2688" cy="486"/>
          </a:xfrm>
        </p:grpSpPr>
        <p:sp>
          <p:nvSpPr>
            <p:cNvPr id="25" name="Line 5"/>
            <p:cNvSpPr>
              <a:spLocks noChangeShapeType="1"/>
            </p:cNvSpPr>
            <p:nvPr/>
          </p:nvSpPr>
          <p:spPr bwMode="auto">
            <a:xfrm flipH="1">
              <a:off x="4766" y="1584"/>
              <a:ext cx="0" cy="480"/>
            </a:xfrm>
            <a:prstGeom prst="line">
              <a:avLst/>
            </a:prstGeom>
            <a:noFill/>
            <a:ln w="63500">
              <a:solidFill>
                <a:srgbClr val="99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72"/>
            <p:cNvSpPr>
              <a:spLocks noChangeShapeType="1"/>
            </p:cNvSpPr>
            <p:nvPr/>
          </p:nvSpPr>
          <p:spPr bwMode="auto">
            <a:xfrm>
              <a:off x="2592" y="1584"/>
              <a:ext cx="2688" cy="0"/>
            </a:xfrm>
            <a:prstGeom prst="line">
              <a:avLst/>
            </a:prstGeom>
            <a:noFill/>
            <a:ln w="25400">
              <a:solidFill>
                <a:srgbClr val="DDDDD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Box 73"/>
            <p:cNvSpPr txBox="1">
              <a:spLocks noChangeArrowheads="1"/>
            </p:cNvSpPr>
            <p:nvPr/>
          </p:nvSpPr>
          <p:spPr bwMode="auto">
            <a:xfrm>
              <a:off x="3202" y="1706"/>
              <a:ext cx="6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>
                  <a:solidFill>
                    <a:srgbClr val="0070C0"/>
                  </a:solidFill>
                  <a:latin typeface="Lucida Console" panose="020B0609040504020204" pitchFamily="49" charset="0"/>
                  <a:ea typeface="굴림" panose="020B0600000101010101" pitchFamily="50" charset="-127"/>
                </a:rPr>
                <a:t>Serial</a:t>
              </a:r>
            </a:p>
          </p:txBody>
        </p:sp>
        <p:sp>
          <p:nvSpPr>
            <p:cNvPr id="28" name="Line 79"/>
            <p:cNvSpPr>
              <a:spLocks noChangeShapeType="1"/>
            </p:cNvSpPr>
            <p:nvPr/>
          </p:nvSpPr>
          <p:spPr bwMode="auto">
            <a:xfrm>
              <a:off x="2592" y="2070"/>
              <a:ext cx="2688" cy="0"/>
            </a:xfrm>
            <a:prstGeom prst="line">
              <a:avLst/>
            </a:prstGeom>
            <a:noFill/>
            <a:ln w="25400">
              <a:solidFill>
                <a:srgbClr val="DDDDD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84"/>
          <p:cNvGrpSpPr>
            <a:grpSpLocks/>
          </p:cNvGrpSpPr>
          <p:nvPr/>
        </p:nvGrpSpPr>
        <p:grpSpPr bwMode="auto">
          <a:xfrm>
            <a:off x="4114800" y="2782590"/>
            <a:ext cx="4270375" cy="796925"/>
            <a:chOff x="2592" y="2078"/>
            <a:chExt cx="2690" cy="502"/>
          </a:xfrm>
        </p:grpSpPr>
        <p:grpSp>
          <p:nvGrpSpPr>
            <p:cNvPr id="30" name="Group 68"/>
            <p:cNvGrpSpPr>
              <a:grpSpLocks/>
            </p:cNvGrpSpPr>
            <p:nvPr/>
          </p:nvGrpSpPr>
          <p:grpSpPr bwMode="auto">
            <a:xfrm>
              <a:off x="4257" y="2078"/>
              <a:ext cx="1025" cy="494"/>
              <a:chOff x="4257" y="2078"/>
              <a:chExt cx="1025" cy="494"/>
            </a:xfrm>
          </p:grpSpPr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4257" y="2078"/>
                <a:ext cx="1025" cy="0"/>
              </a:xfrm>
              <a:prstGeom prst="line">
                <a:avLst/>
              </a:prstGeom>
              <a:noFill/>
              <a:ln w="6350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4" name="Group 66"/>
              <p:cNvGrpSpPr>
                <a:grpSpLocks/>
              </p:cNvGrpSpPr>
              <p:nvPr/>
            </p:nvGrpSpPr>
            <p:grpSpPr bwMode="auto">
              <a:xfrm>
                <a:off x="4257" y="2079"/>
                <a:ext cx="1025" cy="493"/>
                <a:chOff x="4257" y="2079"/>
                <a:chExt cx="1025" cy="493"/>
              </a:xfrm>
            </p:grpSpPr>
            <p:sp>
              <p:nvSpPr>
                <p:cNvPr id="35" name="Line 14"/>
                <p:cNvSpPr>
                  <a:spLocks noChangeShapeType="1"/>
                </p:cNvSpPr>
                <p:nvPr/>
              </p:nvSpPr>
              <p:spPr bwMode="auto">
                <a:xfrm>
                  <a:off x="4257" y="2572"/>
                  <a:ext cx="1025" cy="0"/>
                </a:xfrm>
                <a:prstGeom prst="line">
                  <a:avLst/>
                </a:prstGeom>
                <a:noFill/>
                <a:ln w="63500">
                  <a:solidFill>
                    <a:srgbClr val="DDDDD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6" name="Line 48"/>
                <p:cNvSpPr>
                  <a:spLocks noChangeShapeType="1"/>
                </p:cNvSpPr>
                <p:nvPr/>
              </p:nvSpPr>
              <p:spPr bwMode="auto">
                <a:xfrm>
                  <a:off x="4944" y="2079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7" name="Line 49"/>
                <p:cNvSpPr>
                  <a:spLocks noChangeShapeType="1"/>
                </p:cNvSpPr>
                <p:nvPr/>
              </p:nvSpPr>
              <p:spPr bwMode="auto">
                <a:xfrm>
                  <a:off x="5108" y="2080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8" name="Line 50"/>
                <p:cNvSpPr>
                  <a:spLocks noChangeShapeType="1"/>
                </p:cNvSpPr>
                <p:nvPr/>
              </p:nvSpPr>
              <p:spPr bwMode="auto">
                <a:xfrm>
                  <a:off x="5272" y="2081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" name="Line 51"/>
                <p:cNvSpPr>
                  <a:spLocks noChangeShapeType="1"/>
                </p:cNvSpPr>
                <p:nvPr/>
              </p:nvSpPr>
              <p:spPr bwMode="auto">
                <a:xfrm>
                  <a:off x="4272" y="2084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0" name="Line 52"/>
                <p:cNvSpPr>
                  <a:spLocks noChangeShapeType="1"/>
                </p:cNvSpPr>
                <p:nvPr/>
              </p:nvSpPr>
              <p:spPr bwMode="auto">
                <a:xfrm>
                  <a:off x="4436" y="2085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" name="Line 53"/>
                <p:cNvSpPr>
                  <a:spLocks noChangeShapeType="1"/>
                </p:cNvSpPr>
                <p:nvPr/>
              </p:nvSpPr>
              <p:spPr bwMode="auto">
                <a:xfrm>
                  <a:off x="4600" y="2086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2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4766" y="2084"/>
                  <a:ext cx="0" cy="480"/>
                </a:xfrm>
                <a:prstGeom prst="line">
                  <a:avLst/>
                </a:prstGeom>
                <a:noFill/>
                <a:ln w="63500">
                  <a:solidFill>
                    <a:srgbClr val="99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1" name="Text Box 74"/>
            <p:cNvSpPr txBox="1">
              <a:spLocks noChangeArrowheads="1"/>
            </p:cNvSpPr>
            <p:nvPr/>
          </p:nvSpPr>
          <p:spPr bwMode="auto">
            <a:xfrm>
              <a:off x="3120" y="2217"/>
              <a:ext cx="8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>
                  <a:solidFill>
                    <a:srgbClr val="C00000"/>
                  </a:solidFill>
                  <a:latin typeface="Lucida Console" panose="020B0609040504020204" pitchFamily="49" charset="0"/>
                  <a:ea typeface="굴림" panose="020B0600000101010101" pitchFamily="50" charset="-127"/>
                </a:rPr>
                <a:t>Parallel</a:t>
              </a:r>
            </a:p>
          </p:txBody>
        </p:sp>
        <p:sp>
          <p:nvSpPr>
            <p:cNvPr id="32" name="Line 80"/>
            <p:cNvSpPr>
              <a:spLocks noChangeShapeType="1"/>
            </p:cNvSpPr>
            <p:nvPr/>
          </p:nvSpPr>
          <p:spPr bwMode="auto">
            <a:xfrm>
              <a:off x="2592" y="2580"/>
              <a:ext cx="2688" cy="0"/>
            </a:xfrm>
            <a:prstGeom prst="line">
              <a:avLst/>
            </a:prstGeom>
            <a:noFill/>
            <a:ln w="25400">
              <a:solidFill>
                <a:srgbClr val="DDDDD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3" name="Group 85"/>
          <p:cNvGrpSpPr>
            <a:grpSpLocks/>
          </p:cNvGrpSpPr>
          <p:nvPr/>
        </p:nvGrpSpPr>
        <p:grpSpPr bwMode="auto">
          <a:xfrm>
            <a:off x="4114800" y="3566815"/>
            <a:ext cx="4267200" cy="593725"/>
            <a:chOff x="2592" y="2572"/>
            <a:chExt cx="2688" cy="374"/>
          </a:xfrm>
        </p:grpSpPr>
        <p:sp>
          <p:nvSpPr>
            <p:cNvPr id="44" name="Line 63"/>
            <p:cNvSpPr>
              <a:spLocks noChangeShapeType="1"/>
            </p:cNvSpPr>
            <p:nvPr/>
          </p:nvSpPr>
          <p:spPr bwMode="auto">
            <a:xfrm>
              <a:off x="4766" y="2572"/>
              <a:ext cx="0" cy="374"/>
            </a:xfrm>
            <a:prstGeom prst="line">
              <a:avLst/>
            </a:prstGeom>
            <a:noFill/>
            <a:ln w="63500">
              <a:solidFill>
                <a:srgbClr val="99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Box 75"/>
            <p:cNvSpPr txBox="1">
              <a:spLocks noChangeArrowheads="1"/>
            </p:cNvSpPr>
            <p:nvPr/>
          </p:nvSpPr>
          <p:spPr bwMode="auto">
            <a:xfrm>
              <a:off x="3202" y="2640"/>
              <a:ext cx="6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>
                  <a:solidFill>
                    <a:srgbClr val="0070C0"/>
                  </a:solidFill>
                  <a:latin typeface="Lucida Console" panose="020B0609040504020204" pitchFamily="49" charset="0"/>
                  <a:ea typeface="굴림" panose="020B0600000101010101" pitchFamily="50" charset="-127"/>
                </a:rPr>
                <a:t>Serial</a:t>
              </a:r>
            </a:p>
          </p:txBody>
        </p:sp>
        <p:sp>
          <p:nvSpPr>
            <p:cNvPr id="46" name="Line 81"/>
            <p:cNvSpPr>
              <a:spLocks noChangeShapeType="1"/>
            </p:cNvSpPr>
            <p:nvPr/>
          </p:nvSpPr>
          <p:spPr bwMode="auto">
            <a:xfrm>
              <a:off x="2592" y="2940"/>
              <a:ext cx="2688" cy="0"/>
            </a:xfrm>
            <a:prstGeom prst="line">
              <a:avLst/>
            </a:prstGeom>
            <a:noFill/>
            <a:ln w="25400">
              <a:solidFill>
                <a:srgbClr val="DDDDD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7" name="Group 86"/>
          <p:cNvGrpSpPr>
            <a:grpSpLocks/>
          </p:cNvGrpSpPr>
          <p:nvPr/>
        </p:nvGrpSpPr>
        <p:grpSpPr bwMode="auto">
          <a:xfrm>
            <a:off x="4114800" y="4165303"/>
            <a:ext cx="4271963" cy="795337"/>
            <a:chOff x="2592" y="2949"/>
            <a:chExt cx="2691" cy="501"/>
          </a:xfrm>
        </p:grpSpPr>
        <p:grpSp>
          <p:nvGrpSpPr>
            <p:cNvPr id="48" name="Group 69"/>
            <p:cNvGrpSpPr>
              <a:grpSpLocks/>
            </p:cNvGrpSpPr>
            <p:nvPr/>
          </p:nvGrpSpPr>
          <p:grpSpPr bwMode="auto">
            <a:xfrm>
              <a:off x="4258" y="2949"/>
              <a:ext cx="1025" cy="494"/>
              <a:chOff x="4258" y="2949"/>
              <a:chExt cx="1025" cy="494"/>
            </a:xfrm>
          </p:grpSpPr>
          <p:sp>
            <p:nvSpPr>
              <p:cNvPr id="51" name="Line 54"/>
              <p:cNvSpPr>
                <a:spLocks noChangeShapeType="1"/>
              </p:cNvSpPr>
              <p:nvPr/>
            </p:nvSpPr>
            <p:spPr bwMode="auto">
              <a:xfrm>
                <a:off x="4258" y="2949"/>
                <a:ext cx="1025" cy="0"/>
              </a:xfrm>
              <a:prstGeom prst="line">
                <a:avLst/>
              </a:prstGeom>
              <a:noFill/>
              <a:ln w="6350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2" name="Group 67"/>
              <p:cNvGrpSpPr>
                <a:grpSpLocks/>
              </p:cNvGrpSpPr>
              <p:nvPr/>
            </p:nvGrpSpPr>
            <p:grpSpPr bwMode="auto">
              <a:xfrm>
                <a:off x="4258" y="2949"/>
                <a:ext cx="1025" cy="494"/>
                <a:chOff x="4258" y="2949"/>
                <a:chExt cx="1025" cy="494"/>
              </a:xfrm>
            </p:grpSpPr>
            <p:sp>
              <p:nvSpPr>
                <p:cNvPr id="53" name="Line 55"/>
                <p:cNvSpPr>
                  <a:spLocks noChangeShapeType="1"/>
                </p:cNvSpPr>
                <p:nvPr/>
              </p:nvSpPr>
              <p:spPr bwMode="auto">
                <a:xfrm>
                  <a:off x="4258" y="3443"/>
                  <a:ext cx="1025" cy="0"/>
                </a:xfrm>
                <a:prstGeom prst="line">
                  <a:avLst/>
                </a:prstGeom>
                <a:noFill/>
                <a:ln w="63500">
                  <a:solidFill>
                    <a:srgbClr val="DDDDD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4" name="Line 56"/>
                <p:cNvSpPr>
                  <a:spLocks noChangeShapeType="1"/>
                </p:cNvSpPr>
                <p:nvPr/>
              </p:nvSpPr>
              <p:spPr bwMode="auto">
                <a:xfrm>
                  <a:off x="4945" y="2950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" name="Line 57"/>
                <p:cNvSpPr>
                  <a:spLocks noChangeShapeType="1"/>
                </p:cNvSpPr>
                <p:nvPr/>
              </p:nvSpPr>
              <p:spPr bwMode="auto">
                <a:xfrm>
                  <a:off x="5109" y="2951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6" name="Line 58"/>
                <p:cNvSpPr>
                  <a:spLocks noChangeShapeType="1"/>
                </p:cNvSpPr>
                <p:nvPr/>
              </p:nvSpPr>
              <p:spPr bwMode="auto">
                <a:xfrm>
                  <a:off x="5273" y="2952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7" name="Line 59"/>
                <p:cNvSpPr>
                  <a:spLocks noChangeShapeType="1"/>
                </p:cNvSpPr>
                <p:nvPr/>
              </p:nvSpPr>
              <p:spPr bwMode="auto">
                <a:xfrm>
                  <a:off x="4273" y="2955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8" name="Line 60"/>
                <p:cNvSpPr>
                  <a:spLocks noChangeShapeType="1"/>
                </p:cNvSpPr>
                <p:nvPr/>
              </p:nvSpPr>
              <p:spPr bwMode="auto">
                <a:xfrm>
                  <a:off x="4437" y="2956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" name="Line 61"/>
                <p:cNvSpPr>
                  <a:spLocks noChangeShapeType="1"/>
                </p:cNvSpPr>
                <p:nvPr/>
              </p:nvSpPr>
              <p:spPr bwMode="auto">
                <a:xfrm>
                  <a:off x="4601" y="2957"/>
                  <a:ext cx="0" cy="472"/>
                </a:xfrm>
                <a:prstGeom prst="line">
                  <a:avLst/>
                </a:prstGeom>
                <a:noFill/>
                <a:ln w="63500">
                  <a:solidFill>
                    <a:srgbClr val="FF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0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4765" y="2949"/>
                  <a:ext cx="0" cy="480"/>
                </a:xfrm>
                <a:prstGeom prst="line">
                  <a:avLst/>
                </a:prstGeom>
                <a:noFill/>
                <a:ln w="63500">
                  <a:solidFill>
                    <a:srgbClr val="99CC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 Box 76"/>
            <p:cNvSpPr txBox="1">
              <a:spLocks noChangeArrowheads="1"/>
            </p:cNvSpPr>
            <p:nvPr/>
          </p:nvSpPr>
          <p:spPr bwMode="auto">
            <a:xfrm>
              <a:off x="3120" y="3063"/>
              <a:ext cx="8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>
                  <a:solidFill>
                    <a:srgbClr val="C00000"/>
                  </a:solidFill>
                  <a:latin typeface="Lucida Console" panose="020B0609040504020204" pitchFamily="49" charset="0"/>
                  <a:ea typeface="굴림" panose="020B0600000101010101" pitchFamily="50" charset="-127"/>
                </a:rPr>
                <a:t>Parallel</a:t>
              </a:r>
            </a:p>
          </p:txBody>
        </p:sp>
        <p:sp>
          <p:nvSpPr>
            <p:cNvPr id="50" name="Line 82"/>
            <p:cNvSpPr>
              <a:spLocks noChangeShapeType="1"/>
            </p:cNvSpPr>
            <p:nvPr/>
          </p:nvSpPr>
          <p:spPr bwMode="auto">
            <a:xfrm>
              <a:off x="2592" y="3450"/>
              <a:ext cx="2688" cy="0"/>
            </a:xfrm>
            <a:prstGeom prst="line">
              <a:avLst/>
            </a:prstGeom>
            <a:noFill/>
            <a:ln w="25400">
              <a:solidFill>
                <a:srgbClr val="DDDDD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462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Distributed Memory / Message Passing Models</a:t>
            </a:r>
            <a:endParaRPr lang="ko-KR" altLang="en-US" sz="3200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Multiple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tasks can reside on the same physical machine and/or across an arbitrary number of machines</a:t>
            </a:r>
          </a:p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Tasks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exchange data through communications by sending and receiving </a:t>
            </a:r>
            <a:r>
              <a:rPr lang="en-US" altLang="ko-KR" sz="3200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messages</a:t>
            </a:r>
            <a:endParaRPr lang="en-US" altLang="ko-KR" sz="3200" dirty="0">
              <a:solidFill>
                <a:srgbClr val="FF0000"/>
              </a:solidFill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pic>
        <p:nvPicPr>
          <p:cNvPr id="3074" name="Picture 2" descr="message passing mode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47972"/>
            <a:ext cx="3810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ssage passing model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195759"/>
            <a:ext cx="3315763" cy="230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564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Hybrid Parallel Programming Models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3501008"/>
            <a:ext cx="8623300" cy="3024336"/>
          </a:xfrm>
        </p:spPr>
        <p:txBody>
          <a:bodyPr>
            <a:normAutofit fontScale="92500"/>
          </a:bodyPr>
          <a:lstStyle/>
          <a:p>
            <a:r>
              <a:rPr lang="en-US" altLang="ko-KR" sz="2400" dirty="0">
                <a:latin typeface="Calibri" panose="020F0502020204030204" pitchFamily="34" charset="0"/>
                <a:ea typeface="HY강B" panose="02030600000101010101" pitchFamily="18" charset="-127"/>
              </a:rPr>
              <a:t>Currently, a common example of a hybrid model is the combination of the message passing model (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MPI</a:t>
            </a:r>
            <a:r>
              <a:rPr lang="en-US" altLang="ko-KR" sz="2400" dirty="0">
                <a:latin typeface="Calibri" panose="020F0502020204030204" pitchFamily="34" charset="0"/>
                <a:ea typeface="HY강B" panose="02030600000101010101" pitchFamily="18" charset="-127"/>
              </a:rPr>
              <a:t>) with the threads model (</a:t>
            </a:r>
            <a:r>
              <a:rPr lang="en-US" altLang="ko-KR" sz="2400" dirty="0" err="1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OpenMP</a:t>
            </a:r>
            <a:r>
              <a:rPr lang="en-US" altLang="ko-KR" sz="2400" dirty="0">
                <a:latin typeface="Calibri" panose="020F0502020204030204" pitchFamily="34" charset="0"/>
                <a:ea typeface="HY강B" panose="02030600000101010101" pitchFamily="18" charset="-127"/>
              </a:rPr>
              <a:t>)</a:t>
            </a:r>
          </a:p>
          <a:p>
            <a:pPr lvl="1"/>
            <a:r>
              <a:rPr lang="en-US" altLang="ko-KR" sz="2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Threads </a:t>
            </a:r>
            <a:r>
              <a:rPr lang="en-US" altLang="ko-KR" sz="2200" dirty="0">
                <a:latin typeface="Calibri" panose="020F0502020204030204" pitchFamily="34" charset="0"/>
                <a:ea typeface="HY강B" panose="02030600000101010101" pitchFamily="18" charset="-127"/>
              </a:rPr>
              <a:t>perform computationally intensive kernels using local, on-node data</a:t>
            </a:r>
          </a:p>
          <a:p>
            <a:pPr lvl="1"/>
            <a:r>
              <a:rPr lang="en-US" altLang="ko-KR" sz="2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Communications </a:t>
            </a:r>
            <a:r>
              <a:rPr lang="en-US" altLang="ko-KR" sz="2200" dirty="0">
                <a:latin typeface="Calibri" panose="020F0502020204030204" pitchFamily="34" charset="0"/>
                <a:ea typeface="HY강B" panose="02030600000101010101" pitchFamily="18" charset="-127"/>
              </a:rPr>
              <a:t>between processes on different nodes occurs over the network using MPI </a:t>
            </a:r>
            <a:endParaRPr lang="en-US" altLang="ko-KR" sz="2200" dirty="0" smtClean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r>
              <a:rPr lang="en-US" altLang="ko-KR" sz="2400" dirty="0" smtClean="0">
                <a:latin typeface="Calibri" panose="020F0502020204030204" pitchFamily="34" charset="0"/>
                <a:ea typeface="HY강B" panose="02030600000101010101" pitchFamily="18" charset="-127"/>
              </a:rPr>
              <a:t>This hybrid model lends itself well to the increasingly common hardware environment of </a:t>
            </a:r>
            <a:r>
              <a:rPr lang="en-US" altLang="ko-KR" sz="2400" dirty="0" smtClean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clustered multi/many-core machines</a:t>
            </a:r>
            <a:endParaRPr lang="en-US" altLang="ko-KR" sz="2400" dirty="0">
              <a:solidFill>
                <a:srgbClr val="FF0000"/>
              </a:solidFill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046868"/>
            <a:ext cx="4611787" cy="231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09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Hybrid Parallel Programming Models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4077072"/>
            <a:ext cx="8623300" cy="252028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Another similar and increasingly popular example of a hybrid model is using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MPI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 with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GPU</a:t>
            </a:r>
            <a:r>
              <a:rPr lang="en-US" altLang="ko-KR" dirty="0">
                <a:latin typeface="Calibri" panose="020F0502020204030204" pitchFamily="34" charset="0"/>
                <a:ea typeface="HY강B" panose="02030600000101010101" pitchFamily="18" charset="-127"/>
              </a:rPr>
              <a:t> (Graphics Processing Unit) programming</a:t>
            </a:r>
          </a:p>
          <a:p>
            <a:pPr lvl="1"/>
            <a:r>
              <a:rPr lang="en-US" altLang="ko-KR" sz="2400" dirty="0" smtClean="0">
                <a:latin typeface="Calibri" panose="020F0502020204030204" pitchFamily="34" charset="0"/>
                <a:ea typeface="HY강B" panose="02030600000101010101" pitchFamily="18" charset="-127"/>
              </a:rPr>
              <a:t>GPUs </a:t>
            </a:r>
            <a:r>
              <a:rPr lang="en-US" altLang="ko-KR" sz="2400" dirty="0">
                <a:latin typeface="Calibri" panose="020F0502020204030204" pitchFamily="34" charset="0"/>
                <a:ea typeface="HY강B" panose="02030600000101010101" pitchFamily="18" charset="-127"/>
              </a:rPr>
              <a:t>perform computationally intensive kernels using local, on-node data</a:t>
            </a:r>
          </a:p>
          <a:p>
            <a:pPr lvl="1"/>
            <a:r>
              <a:rPr lang="en-US" altLang="ko-KR" sz="2400" dirty="0" smtClean="0">
                <a:latin typeface="Calibri" panose="020F0502020204030204" pitchFamily="34" charset="0"/>
                <a:ea typeface="HY강B" panose="02030600000101010101" pitchFamily="18" charset="-127"/>
              </a:rPr>
              <a:t>Communications </a:t>
            </a:r>
            <a:r>
              <a:rPr lang="en-US" altLang="ko-KR" sz="2400" dirty="0">
                <a:latin typeface="Calibri" panose="020F0502020204030204" pitchFamily="34" charset="0"/>
                <a:ea typeface="HY강B" panose="02030600000101010101" pitchFamily="18" charset="-127"/>
              </a:rPr>
              <a:t>between processes on different nodes occurs over the network using MPI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052736"/>
            <a:ext cx="67246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89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 panose="020F0502020204030204" pitchFamily="34" charset="0"/>
              </a:rPr>
              <a:t>Single </a:t>
            </a:r>
            <a:r>
              <a:rPr lang="en-US" altLang="ko-KR" dirty="0" smtClean="0">
                <a:latin typeface="Calibri" panose="020F0502020204030204" pitchFamily="34" charset="0"/>
              </a:rPr>
              <a:t>Instruction </a:t>
            </a:r>
            <a:r>
              <a:rPr lang="en-US" altLang="ko-KR" dirty="0">
                <a:latin typeface="Calibri" panose="020F0502020204030204" pitchFamily="34" charset="0"/>
              </a:rPr>
              <a:t>Multiple Data 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 panose="020F0502020204030204" pitchFamily="34" charset="0"/>
              </a:rPr>
              <a:t>Single </a:t>
            </a:r>
            <a:r>
              <a:rPr lang="en-US" altLang="ko-KR" dirty="0" smtClean="0">
                <a:latin typeface="Calibri" panose="020F0502020204030204" pitchFamily="34" charset="0"/>
              </a:rPr>
              <a:t>Instruction/Program </a:t>
            </a:r>
            <a:r>
              <a:rPr lang="en-US" altLang="ko-KR" dirty="0">
                <a:latin typeface="Calibri" panose="020F0502020204030204" pitchFamily="34" charset="0"/>
              </a:rPr>
              <a:t>Multiple Data </a:t>
            </a:r>
            <a:r>
              <a:rPr lang="en-US" altLang="ko-KR" dirty="0" smtClean="0">
                <a:latin typeface="Calibri" panose="020F0502020204030204" pitchFamily="34" charset="0"/>
              </a:rPr>
              <a:t>(SIMD/SPMD</a:t>
            </a:r>
            <a:r>
              <a:rPr lang="en-US" altLang="ko-KR" dirty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Vector </a:t>
            </a:r>
            <a:r>
              <a:rPr lang="en-US" altLang="ko-KR" dirty="0" smtClean="0">
                <a:solidFill>
                  <a:srgbClr val="FF0000"/>
                </a:solidFill>
                <a:latin typeface="Calibri" panose="020F0502020204030204" pitchFamily="34" charset="0"/>
              </a:rPr>
              <a:t>Processing</a:t>
            </a:r>
          </a:p>
          <a:p>
            <a:pPr lvl="2"/>
            <a:r>
              <a:rPr lang="en-US" altLang="ko-KR" dirty="0" smtClean="0">
                <a:latin typeface="Calibri" panose="020F0502020204030204" pitchFamily="34" charset="0"/>
              </a:rPr>
              <a:t>Intel: MMX, SSE, </a:t>
            </a:r>
            <a:r>
              <a:rPr lang="en-US" altLang="ko-KR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AVX</a:t>
            </a:r>
          </a:p>
          <a:p>
            <a:pPr lvl="2"/>
            <a:r>
              <a:rPr lang="en-US" altLang="ko-KR" dirty="0" smtClean="0">
                <a:latin typeface="Calibri" panose="020F0502020204030204" pitchFamily="34" charset="0"/>
              </a:rPr>
              <a:t>ARM: </a:t>
            </a:r>
            <a:r>
              <a:rPr lang="en-US" altLang="ko-KR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NEON</a:t>
            </a:r>
            <a:endParaRPr lang="en-US" altLang="ko-KR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Single Instruction Multiple Thread (SIMT)</a:t>
            </a:r>
          </a:p>
          <a:p>
            <a:pPr lvl="2"/>
            <a:r>
              <a:rPr lang="en-US" altLang="ko-KR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GPU</a:t>
            </a:r>
            <a:r>
              <a:rPr lang="en-US" altLang="ko-KR" dirty="0" smtClean="0">
                <a:latin typeface="Calibri" panose="020F0502020204030204" pitchFamily="34" charset="0"/>
              </a:rPr>
              <a:t> !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229933"/>
            <a:ext cx="8628568" cy="222340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074" name="Picture 2" descr="SIM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130" y="1606430"/>
            <a:ext cx="2866620" cy="14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15300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Terms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Calibri" panose="020F0502020204030204" pitchFamily="34" charset="0"/>
                <a:ea typeface="굴림" panose="020B0600000101010101" pitchFamily="50" charset="-127"/>
              </a:rPr>
              <a:t>SIMD: Single Instruction Multiple Data</a:t>
            </a:r>
          </a:p>
          <a:p>
            <a:r>
              <a:rPr lang="en-US" altLang="ko-KR" sz="2400" dirty="0" smtClean="0">
                <a:latin typeface="Calibri" panose="020F0502020204030204" pitchFamily="34" charset="0"/>
                <a:ea typeface="굴림" panose="020B0600000101010101" pitchFamily="50" charset="-127"/>
              </a:rPr>
              <a:t>MMX: </a:t>
            </a:r>
            <a:r>
              <a:rPr lang="en-US" altLang="ko-KR" sz="2400" dirty="0" err="1" smtClean="0">
                <a:latin typeface="Calibri" panose="020F0502020204030204" pitchFamily="34" charset="0"/>
                <a:ea typeface="굴림" panose="020B0600000101010101" pitchFamily="50" charset="-127"/>
              </a:rPr>
              <a:t>MultiMedia</a:t>
            </a:r>
            <a:r>
              <a:rPr lang="en-US" altLang="ko-KR" sz="2400" dirty="0" smtClean="0">
                <a:latin typeface="Calibri" panose="020F050202020403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dirty="0" err="1" smtClean="0">
                <a:latin typeface="Calibri" panose="020F0502020204030204" pitchFamily="34" charset="0"/>
                <a:ea typeface="굴림" panose="020B0600000101010101" pitchFamily="50" charset="-127"/>
              </a:rPr>
              <a:t>eXtensions</a:t>
            </a:r>
            <a:endParaRPr lang="en-US" altLang="ko-KR" sz="2400" dirty="0" smtClean="0">
              <a:latin typeface="Calibri" panose="020F0502020204030204" pitchFamily="34" charset="0"/>
              <a:ea typeface="굴림" panose="020B0600000101010101" pitchFamily="50" charset="-127"/>
            </a:endParaRPr>
          </a:p>
          <a:p>
            <a:r>
              <a:rPr lang="en-US" altLang="ko-KR" sz="2400" dirty="0">
                <a:latin typeface="Calibri" panose="020F0502020204030204" pitchFamily="34" charset="0"/>
                <a:ea typeface="굴림" panose="020B0600000101010101" pitchFamily="50" charset="-127"/>
              </a:rPr>
              <a:t>SSE: Streaming SIMD </a:t>
            </a:r>
            <a:r>
              <a:rPr lang="en-US" altLang="ko-KR" sz="2400" dirty="0" smtClean="0">
                <a:latin typeface="Calibri" panose="020F0502020204030204" pitchFamily="34" charset="0"/>
                <a:ea typeface="굴림" panose="020B0600000101010101" pitchFamily="50" charset="-127"/>
              </a:rPr>
              <a:t>Extensions</a:t>
            </a:r>
          </a:p>
          <a:p>
            <a:r>
              <a:rPr lang="en-US" altLang="ko-KR" sz="2400" dirty="0" smtClean="0">
                <a:latin typeface="Calibri" panose="020F0502020204030204" pitchFamily="34" charset="0"/>
                <a:ea typeface="굴림" panose="020B0600000101010101" pitchFamily="50" charset="-127"/>
              </a:rPr>
              <a:t>AVX: Advanced Vector </a:t>
            </a:r>
            <a:r>
              <a:rPr lang="en-US" altLang="ko-KR" sz="2400" dirty="0" err="1" smtClean="0">
                <a:latin typeface="Calibri" panose="020F0502020204030204" pitchFamily="34" charset="0"/>
                <a:ea typeface="굴림" panose="020B0600000101010101" pitchFamily="50" charset="-127"/>
              </a:rPr>
              <a:t>eXtensions</a:t>
            </a:r>
            <a:r>
              <a:rPr lang="en-US" altLang="ko-KR" sz="2400" dirty="0" smtClean="0">
                <a:latin typeface="Calibri" panose="020F0502020204030204" pitchFamily="34" charset="0"/>
                <a:ea typeface="굴림" panose="020B0600000101010101" pitchFamily="50" charset="-127"/>
              </a:rPr>
              <a:t> (From Sandy Bridge)</a:t>
            </a:r>
            <a:endParaRPr lang="en-US" altLang="ko-KR" sz="2400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pic>
        <p:nvPicPr>
          <p:cNvPr id="2052" name="Picture 4" descr="intel vecto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00" y="3013325"/>
            <a:ext cx="5400600" cy="34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38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 panose="020F0502020204030204" pitchFamily="34" charset="0"/>
              </a:rPr>
              <a:t>SIMD Vectorization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Arial"/>
              </a:rPr>
              <a:t>To sum the values of 2 arrays, a conventional CPU needs</a:t>
            </a:r>
            <a:r>
              <a:rPr lang="en-US" altLang="ko-KR" sz="2400" spc="-195" dirty="0"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Arial"/>
              </a:rPr>
              <a:t>one  add operation (“+”) per array</a:t>
            </a:r>
            <a:r>
              <a:rPr lang="en-US" altLang="ko-KR" sz="2400" spc="-185" dirty="0"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Arial"/>
              </a:rPr>
              <a:t>index</a:t>
            </a: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:</a:t>
            </a:r>
          </a:p>
          <a:p>
            <a:endParaRPr lang="en-US" altLang="ko-KR" sz="2400" dirty="0">
              <a:latin typeface="Calibri" panose="020F0502020204030204" pitchFamily="34" charset="0"/>
              <a:cs typeface="Arial"/>
            </a:endParaRPr>
          </a:p>
          <a:p>
            <a:endParaRPr lang="en-US" altLang="ko-KR" sz="2400" dirty="0" smtClean="0">
              <a:latin typeface="Calibri" panose="020F0502020204030204" pitchFamily="34" charset="0"/>
              <a:cs typeface="Arial"/>
            </a:endParaRPr>
          </a:p>
          <a:p>
            <a:endParaRPr lang="en-US" altLang="ko-KR" sz="2400" dirty="0">
              <a:latin typeface="Calibri" panose="020F0502020204030204" pitchFamily="34" charset="0"/>
              <a:cs typeface="Arial"/>
            </a:endParaRPr>
          </a:p>
          <a:p>
            <a:endParaRPr lang="en-US" altLang="ko-KR" sz="2400" dirty="0" smtClean="0">
              <a:latin typeface="Calibri" panose="020F0502020204030204" pitchFamily="34" charset="0"/>
              <a:cs typeface="Arial"/>
            </a:endParaRPr>
          </a:p>
          <a:p>
            <a:endParaRPr lang="en-US" altLang="ko-KR" sz="2400" dirty="0">
              <a:latin typeface="Calibri" panose="020F0502020204030204" pitchFamily="34" charset="0"/>
              <a:cs typeface="Arial"/>
            </a:endParaRPr>
          </a:p>
          <a:p>
            <a:r>
              <a:rPr lang="en-US" altLang="ko-KR" sz="2400" dirty="0">
                <a:latin typeface="Calibri" panose="020F0502020204030204" pitchFamily="34" charset="0"/>
                <a:cs typeface="Arial"/>
              </a:rPr>
              <a:t>Reason: a register of a conventional CPU can </a:t>
            </a:r>
            <a:r>
              <a:rPr lang="en-US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only hold only 1  data item </a:t>
            </a:r>
            <a:r>
              <a:rPr lang="en-US" altLang="ko-KR" sz="2400" dirty="0">
                <a:latin typeface="Calibri" panose="020F0502020204030204" pitchFamily="34" charset="0"/>
                <a:cs typeface="Arial"/>
              </a:rPr>
              <a:t>at a </a:t>
            </a:r>
            <a:r>
              <a:rPr lang="en-US" altLang="ko-KR" sz="2400" spc="-5" dirty="0">
                <a:latin typeface="Calibri" panose="020F0502020204030204" pitchFamily="34" charset="0"/>
                <a:cs typeface="Arial"/>
              </a:rPr>
              <a:t>time </a:t>
            </a:r>
            <a:r>
              <a:rPr lang="en-US" altLang="ko-KR" sz="2400" dirty="0">
                <a:latin typeface="Calibri" panose="020F0502020204030204" pitchFamily="34" charset="0"/>
                <a:cs typeface="Arial"/>
              </a:rPr>
              <a:t>(such a register is called a </a:t>
            </a:r>
            <a:r>
              <a:rPr lang="en-US" altLang="ko-KR" sz="2400" b="1" dirty="0">
                <a:solidFill>
                  <a:srgbClr val="0000FF"/>
                </a:solidFill>
                <a:latin typeface="Calibri" panose="020F0502020204030204" pitchFamily="34" charset="0"/>
                <a:cs typeface="Arial"/>
              </a:rPr>
              <a:t>scalar</a:t>
            </a:r>
            <a:r>
              <a:rPr lang="en-US" altLang="ko-KR" sz="2400" b="1" spc="-180" dirty="0">
                <a:solidFill>
                  <a:srgbClr val="0000FF"/>
                </a:solidFill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400" b="1" dirty="0">
                <a:solidFill>
                  <a:srgbClr val="0000FF"/>
                </a:solidFill>
                <a:latin typeface="Calibri" panose="020F0502020204030204" pitchFamily="34" charset="0"/>
                <a:cs typeface="Arial"/>
              </a:rPr>
              <a:t>register</a:t>
            </a: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):</a:t>
            </a:r>
            <a:endParaRPr lang="en-US" altLang="ko-KR" sz="2400" dirty="0">
              <a:latin typeface="Calibri" panose="020F0502020204030204" pitchFamily="34" charset="0"/>
              <a:cs typeface="Arial"/>
            </a:endParaRPr>
          </a:p>
          <a:p>
            <a:endParaRPr lang="ko-KR" altLang="en-US" sz="2400" dirty="0"/>
          </a:p>
        </p:txBody>
      </p:sp>
      <p:sp>
        <p:nvSpPr>
          <p:cNvPr id="4" name="object 6"/>
          <p:cNvSpPr/>
          <p:nvPr/>
        </p:nvSpPr>
        <p:spPr>
          <a:xfrm>
            <a:off x="829804" y="1933151"/>
            <a:ext cx="3930396" cy="2023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819137" y="1940770"/>
            <a:ext cx="4149852" cy="2218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6" name="object 8"/>
          <p:cNvSpPr/>
          <p:nvPr/>
        </p:nvSpPr>
        <p:spPr>
          <a:xfrm>
            <a:off x="860285" y="1964012"/>
            <a:ext cx="3815079" cy="1908175"/>
          </a:xfrm>
          <a:custGeom>
            <a:avLst/>
            <a:gdLst/>
            <a:ahLst/>
            <a:cxnLst/>
            <a:rect l="l" t="t" r="r" b="b"/>
            <a:pathLst>
              <a:path w="3815079" h="1908175">
                <a:moveTo>
                  <a:pt x="0" y="1908175"/>
                </a:moveTo>
                <a:lnTo>
                  <a:pt x="3814699" y="1908175"/>
                </a:lnTo>
                <a:lnTo>
                  <a:pt x="3814699" y="0"/>
                </a:lnTo>
                <a:lnTo>
                  <a:pt x="0" y="0"/>
                </a:lnTo>
                <a:lnTo>
                  <a:pt x="0" y="1908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860285" y="1964012"/>
            <a:ext cx="3815079" cy="1908175"/>
          </a:xfrm>
          <a:custGeom>
            <a:avLst/>
            <a:gdLst/>
            <a:ahLst/>
            <a:cxnLst/>
            <a:rect l="l" t="t" r="r" b="b"/>
            <a:pathLst>
              <a:path w="3815079" h="1908175">
                <a:moveTo>
                  <a:pt x="0" y="1908175"/>
                </a:moveTo>
                <a:lnTo>
                  <a:pt x="3814699" y="1908175"/>
                </a:lnTo>
                <a:lnTo>
                  <a:pt x="3814699" y="0"/>
                </a:lnTo>
                <a:lnTo>
                  <a:pt x="0" y="0"/>
                </a:lnTo>
                <a:lnTo>
                  <a:pt x="0" y="19081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4915649" y="1933151"/>
            <a:ext cx="3959351" cy="201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9" name="object 11"/>
          <p:cNvSpPr/>
          <p:nvPr/>
        </p:nvSpPr>
        <p:spPr>
          <a:xfrm>
            <a:off x="4904981" y="1940770"/>
            <a:ext cx="4032504" cy="2080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0" name="object 12"/>
          <p:cNvSpPr/>
          <p:nvPr/>
        </p:nvSpPr>
        <p:spPr>
          <a:xfrm>
            <a:off x="4946510" y="1964012"/>
            <a:ext cx="3843654" cy="1903095"/>
          </a:xfrm>
          <a:custGeom>
            <a:avLst/>
            <a:gdLst/>
            <a:ahLst/>
            <a:cxnLst/>
            <a:rect l="l" t="t" r="r" b="b"/>
            <a:pathLst>
              <a:path w="3843654" h="1903095">
                <a:moveTo>
                  <a:pt x="0" y="1903095"/>
                </a:moveTo>
                <a:lnTo>
                  <a:pt x="3843274" y="1903095"/>
                </a:lnTo>
                <a:lnTo>
                  <a:pt x="3843274" y="0"/>
                </a:lnTo>
                <a:lnTo>
                  <a:pt x="0" y="0"/>
                </a:lnTo>
                <a:lnTo>
                  <a:pt x="0" y="19030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graphicFrame>
        <p:nvGraphicFramePr>
          <p:cNvPr id="11" name="object 13"/>
          <p:cNvGraphicFramePr>
            <a:graphicFrameLocks noGrp="1"/>
          </p:cNvGraphicFramePr>
          <p:nvPr>
            <p:extLst/>
          </p:nvPr>
        </p:nvGraphicFramePr>
        <p:xfrm>
          <a:off x="907579" y="1964012"/>
          <a:ext cx="7882200" cy="1903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7661"/>
                <a:gridCol w="743911"/>
                <a:gridCol w="639544"/>
                <a:gridCol w="530841"/>
                <a:gridCol w="531268"/>
                <a:gridCol w="587087"/>
                <a:gridCol w="268615"/>
                <a:gridCol w="3231091"/>
                <a:gridCol w="612182"/>
              </a:tblGrid>
              <a:tr h="28628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double</a:t>
                      </a:r>
                      <a:endParaRPr sz="14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a[4]</a:t>
                      </a:r>
                      <a:r>
                        <a:rPr sz="1400" b="1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{1.0,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2.0,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3.0,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4.0}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double a[4]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{1.0, 2.0,</a:t>
                      </a:r>
                      <a:r>
                        <a:rPr sz="1400" b="1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3.0,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4.0};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R="635"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double</a:t>
                      </a:r>
                      <a:endParaRPr sz="14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b[4]</a:t>
                      </a:r>
                      <a:r>
                        <a:rPr sz="1400" b="1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{1.0,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510"/>
                        </a:lnSpc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2.0,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3.0,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4.0}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double b[4]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{1.0, 2.0,</a:t>
                      </a:r>
                      <a:r>
                        <a:rPr sz="1400" b="1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3.0,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4.0};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R="635"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double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510"/>
                        </a:lnSpc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c[4];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double</a:t>
                      </a:r>
                      <a:r>
                        <a:rPr sz="1400" b="1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c[4];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400" b="1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i;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8678"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c[0]</a:t>
                      </a:r>
                      <a:r>
                        <a:rPr sz="1400" b="1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a[0]</a:t>
                      </a:r>
                      <a:r>
                        <a:rPr sz="1400" b="1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b[0];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8942"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c[1]</a:t>
                      </a:r>
                      <a:r>
                        <a:rPr sz="1400" b="1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a[1]</a:t>
                      </a:r>
                      <a:r>
                        <a:rPr sz="1400" b="1" spc="-10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b[1];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for(i=0;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i &lt; </a:t>
                      </a:r>
                      <a:r>
                        <a:rPr sz="1400" b="1" spc="-10" dirty="0">
                          <a:latin typeface="Courier New"/>
                          <a:cs typeface="Courier New"/>
                        </a:rPr>
                        <a:t>4; </a:t>
                      </a:r>
                      <a:r>
                        <a:rPr sz="1400" b="1" spc="-5" dirty="0">
                          <a:latin typeface="Courier New"/>
                          <a:cs typeface="Courier New"/>
                        </a:rPr>
                        <a:t>i++)</a:t>
                      </a:r>
                      <a:r>
                        <a:rPr sz="1400" b="1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{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8559"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c[2]</a:t>
                      </a:r>
                      <a:r>
                        <a:rPr sz="1400" b="1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a[2]</a:t>
                      </a:r>
                      <a:r>
                        <a:rPr sz="1400" b="1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b[2];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c[i]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400" b="1" spc="-10" dirty="0">
                          <a:latin typeface="Courier New"/>
                          <a:cs typeface="Courier New"/>
                        </a:rPr>
                        <a:t>a[i]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400" b="1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latin typeface="Courier New"/>
                          <a:cs typeface="Courier New"/>
                        </a:rPr>
                        <a:t>b[i];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4833"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c[3]</a:t>
                      </a:r>
                      <a:r>
                        <a:rPr sz="1400" b="1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a[3]</a:t>
                      </a:r>
                      <a:r>
                        <a:rPr sz="1400" b="1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b[3];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51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}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4"/>
          <p:cNvSpPr txBox="1"/>
          <p:nvPr/>
        </p:nvSpPr>
        <p:spPr>
          <a:xfrm>
            <a:off x="3088119" y="3948767"/>
            <a:ext cx="15487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Calibri" panose="020F0502020204030204" pitchFamily="34" charset="0"/>
                <a:cs typeface="Arial"/>
              </a:rPr>
              <a:t>sequential array</a:t>
            </a:r>
            <a:r>
              <a:rPr sz="1200" b="1" spc="-140" dirty="0">
                <a:latin typeface="Calibri" panose="020F0502020204030204" pitchFamily="34" charset="0"/>
                <a:cs typeface="Arial"/>
              </a:rPr>
              <a:t> </a:t>
            </a:r>
            <a:r>
              <a:rPr sz="1200" b="1" dirty="0">
                <a:latin typeface="Calibri" panose="020F0502020204030204" pitchFamily="34" charset="0"/>
                <a:cs typeface="Arial"/>
              </a:rPr>
              <a:t>sum</a:t>
            </a:r>
            <a:endParaRPr sz="1200">
              <a:latin typeface="Calibri" panose="020F0502020204030204" pitchFamily="34" charset="0"/>
              <a:cs typeface="Arial"/>
            </a:endParaRPr>
          </a:p>
        </p:txBody>
      </p:sp>
      <p:sp>
        <p:nvSpPr>
          <p:cNvPr id="13" name="object 15"/>
          <p:cNvSpPr txBox="1"/>
          <p:nvPr/>
        </p:nvSpPr>
        <p:spPr>
          <a:xfrm>
            <a:off x="7235557" y="3936957"/>
            <a:ext cx="15659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Calibri" panose="020F0502020204030204" pitchFamily="34" charset="0"/>
                <a:cs typeface="Arial"/>
              </a:rPr>
              <a:t>array sum using</a:t>
            </a:r>
            <a:r>
              <a:rPr sz="1200" b="1" spc="-130" dirty="0">
                <a:latin typeface="Calibri" panose="020F0502020204030204" pitchFamily="34" charset="0"/>
                <a:cs typeface="Arial"/>
              </a:rPr>
              <a:t> </a:t>
            </a:r>
            <a:r>
              <a:rPr sz="1200" b="1" dirty="0">
                <a:latin typeface="Calibri" panose="020F0502020204030204" pitchFamily="34" charset="0"/>
                <a:cs typeface="Arial"/>
              </a:rPr>
              <a:t>loop</a:t>
            </a:r>
            <a:endParaRPr sz="1200">
              <a:latin typeface="Calibri" panose="020F0502020204030204" pitchFamily="34" charset="0"/>
              <a:cs typeface="Arial"/>
            </a:endParaRPr>
          </a:p>
        </p:txBody>
      </p:sp>
      <p:sp>
        <p:nvSpPr>
          <p:cNvPr id="14" name="object 16"/>
          <p:cNvSpPr/>
          <p:nvPr/>
        </p:nvSpPr>
        <p:spPr>
          <a:xfrm>
            <a:off x="1479410" y="5151804"/>
            <a:ext cx="658812" cy="137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5" name="object 17"/>
          <p:cNvSpPr txBox="1"/>
          <p:nvPr/>
        </p:nvSpPr>
        <p:spPr>
          <a:xfrm>
            <a:off x="1031988" y="5149647"/>
            <a:ext cx="545465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a[0]</a:t>
            </a:r>
            <a:endParaRPr sz="1400">
              <a:latin typeface="Calibri" panose="020F0502020204030204" pitchFamily="34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b[0]</a:t>
            </a:r>
            <a:endParaRPr sz="1400">
              <a:latin typeface="Calibri" panose="020F0502020204030204" pitchFamily="34" charset="0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019"/>
              </a:spcBef>
            </a:pPr>
            <a:r>
              <a:rPr sz="1400" b="1" dirty="0">
                <a:latin typeface="Calibri" panose="020F0502020204030204" pitchFamily="34" charset="0"/>
                <a:cs typeface="Courier New"/>
              </a:rPr>
              <a:t>+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3441560" y="5151804"/>
            <a:ext cx="658812" cy="1371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2994265" y="5149647"/>
            <a:ext cx="547370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a[1]</a:t>
            </a:r>
            <a:endParaRPr sz="1400">
              <a:latin typeface="Calibri" panose="020F0502020204030204" pitchFamily="34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b[1]</a:t>
            </a:r>
            <a:endParaRPr sz="1400">
              <a:latin typeface="Calibri" panose="020F0502020204030204" pitchFamily="34" charset="0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019"/>
              </a:spcBef>
            </a:pPr>
            <a:r>
              <a:rPr sz="1400" b="1" dirty="0">
                <a:latin typeface="Calibri" panose="020F0502020204030204" pitchFamily="34" charset="0"/>
                <a:cs typeface="Courier New"/>
              </a:rPr>
              <a:t>+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18" name="object 20"/>
          <p:cNvSpPr/>
          <p:nvPr/>
        </p:nvSpPr>
        <p:spPr>
          <a:xfrm>
            <a:off x="5479910" y="5151804"/>
            <a:ext cx="658812" cy="1371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5033124" y="5149647"/>
            <a:ext cx="547370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a[2]</a:t>
            </a:r>
            <a:endParaRPr sz="1400">
              <a:latin typeface="Calibri" panose="020F0502020204030204" pitchFamily="34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b[2]</a:t>
            </a:r>
            <a:endParaRPr sz="1400">
              <a:latin typeface="Calibri" panose="020F0502020204030204" pitchFamily="34" charset="0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019"/>
              </a:spcBef>
            </a:pPr>
            <a:r>
              <a:rPr sz="1400" b="1" dirty="0">
                <a:latin typeface="Calibri" panose="020F0502020204030204" pitchFamily="34" charset="0"/>
                <a:cs typeface="Courier New"/>
              </a:rPr>
              <a:t>+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0" name="object 22"/>
          <p:cNvSpPr/>
          <p:nvPr/>
        </p:nvSpPr>
        <p:spPr>
          <a:xfrm>
            <a:off x="7508735" y="5151804"/>
            <a:ext cx="658812" cy="1371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1" name="object 23"/>
          <p:cNvSpPr txBox="1"/>
          <p:nvPr/>
        </p:nvSpPr>
        <p:spPr>
          <a:xfrm>
            <a:off x="7062203" y="5149647"/>
            <a:ext cx="547370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a[3]</a:t>
            </a:r>
            <a:endParaRPr sz="1400">
              <a:latin typeface="Calibri" panose="020F0502020204030204" pitchFamily="34" charset="0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b[3]</a:t>
            </a:r>
            <a:endParaRPr sz="1400">
              <a:latin typeface="Calibri" panose="020F0502020204030204" pitchFamily="34" charset="0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019"/>
              </a:spcBef>
            </a:pPr>
            <a:r>
              <a:rPr sz="1400" b="1" dirty="0">
                <a:latin typeface="Calibri" panose="020F0502020204030204" pitchFamily="34" charset="0"/>
                <a:cs typeface="Courier New"/>
              </a:rPr>
              <a:t>+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2" name="object 24"/>
          <p:cNvSpPr/>
          <p:nvPr/>
        </p:nvSpPr>
        <p:spPr>
          <a:xfrm>
            <a:off x="2336660" y="5761406"/>
            <a:ext cx="504825" cy="247650"/>
          </a:xfrm>
          <a:custGeom>
            <a:avLst/>
            <a:gdLst/>
            <a:ahLst/>
            <a:cxnLst/>
            <a:rect l="l" t="t" r="r" b="b"/>
            <a:pathLst>
              <a:path w="504825" h="247650">
                <a:moveTo>
                  <a:pt x="378587" y="0"/>
                </a:moveTo>
                <a:lnTo>
                  <a:pt x="378587" y="61912"/>
                </a:lnTo>
                <a:lnTo>
                  <a:pt x="0" y="61912"/>
                </a:lnTo>
                <a:lnTo>
                  <a:pt x="0" y="185737"/>
                </a:lnTo>
                <a:lnTo>
                  <a:pt x="378587" y="185737"/>
                </a:lnTo>
                <a:lnTo>
                  <a:pt x="378587" y="247650"/>
                </a:lnTo>
                <a:lnTo>
                  <a:pt x="504825" y="123825"/>
                </a:lnTo>
                <a:lnTo>
                  <a:pt x="3785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3" name="object 25"/>
          <p:cNvSpPr/>
          <p:nvPr/>
        </p:nvSpPr>
        <p:spPr>
          <a:xfrm>
            <a:off x="2336660" y="5761406"/>
            <a:ext cx="504825" cy="247650"/>
          </a:xfrm>
          <a:custGeom>
            <a:avLst/>
            <a:gdLst/>
            <a:ahLst/>
            <a:cxnLst/>
            <a:rect l="l" t="t" r="r" b="b"/>
            <a:pathLst>
              <a:path w="504825" h="247650">
                <a:moveTo>
                  <a:pt x="0" y="61912"/>
                </a:moveTo>
                <a:lnTo>
                  <a:pt x="378587" y="61912"/>
                </a:lnTo>
                <a:lnTo>
                  <a:pt x="378587" y="0"/>
                </a:lnTo>
                <a:lnTo>
                  <a:pt x="504825" y="123825"/>
                </a:lnTo>
                <a:lnTo>
                  <a:pt x="378587" y="247650"/>
                </a:lnTo>
                <a:lnTo>
                  <a:pt x="378587" y="185737"/>
                </a:lnTo>
                <a:lnTo>
                  <a:pt x="0" y="185737"/>
                </a:lnTo>
                <a:lnTo>
                  <a:pt x="0" y="61912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4" name="object 26"/>
          <p:cNvSpPr/>
          <p:nvPr/>
        </p:nvSpPr>
        <p:spPr>
          <a:xfrm>
            <a:off x="4365485" y="5761406"/>
            <a:ext cx="504825" cy="247650"/>
          </a:xfrm>
          <a:custGeom>
            <a:avLst/>
            <a:gdLst/>
            <a:ahLst/>
            <a:cxnLst/>
            <a:rect l="l" t="t" r="r" b="b"/>
            <a:pathLst>
              <a:path w="504825" h="247650">
                <a:moveTo>
                  <a:pt x="378587" y="0"/>
                </a:moveTo>
                <a:lnTo>
                  <a:pt x="378587" y="61912"/>
                </a:lnTo>
                <a:lnTo>
                  <a:pt x="0" y="61912"/>
                </a:lnTo>
                <a:lnTo>
                  <a:pt x="0" y="185737"/>
                </a:lnTo>
                <a:lnTo>
                  <a:pt x="378587" y="185737"/>
                </a:lnTo>
                <a:lnTo>
                  <a:pt x="378587" y="247650"/>
                </a:lnTo>
                <a:lnTo>
                  <a:pt x="504825" y="123825"/>
                </a:lnTo>
                <a:lnTo>
                  <a:pt x="3785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5" name="object 27"/>
          <p:cNvSpPr/>
          <p:nvPr/>
        </p:nvSpPr>
        <p:spPr>
          <a:xfrm>
            <a:off x="4365485" y="5761406"/>
            <a:ext cx="504825" cy="247650"/>
          </a:xfrm>
          <a:custGeom>
            <a:avLst/>
            <a:gdLst/>
            <a:ahLst/>
            <a:cxnLst/>
            <a:rect l="l" t="t" r="r" b="b"/>
            <a:pathLst>
              <a:path w="504825" h="247650">
                <a:moveTo>
                  <a:pt x="0" y="61912"/>
                </a:moveTo>
                <a:lnTo>
                  <a:pt x="378587" y="61912"/>
                </a:lnTo>
                <a:lnTo>
                  <a:pt x="378587" y="0"/>
                </a:lnTo>
                <a:lnTo>
                  <a:pt x="504825" y="123825"/>
                </a:lnTo>
                <a:lnTo>
                  <a:pt x="378587" y="247650"/>
                </a:lnTo>
                <a:lnTo>
                  <a:pt x="378587" y="185737"/>
                </a:lnTo>
                <a:lnTo>
                  <a:pt x="0" y="185737"/>
                </a:lnTo>
                <a:lnTo>
                  <a:pt x="0" y="61912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6" name="object 28"/>
          <p:cNvSpPr/>
          <p:nvPr/>
        </p:nvSpPr>
        <p:spPr>
          <a:xfrm>
            <a:off x="6394310" y="5751881"/>
            <a:ext cx="504825" cy="247650"/>
          </a:xfrm>
          <a:custGeom>
            <a:avLst/>
            <a:gdLst/>
            <a:ahLst/>
            <a:cxnLst/>
            <a:rect l="l" t="t" r="r" b="b"/>
            <a:pathLst>
              <a:path w="504825" h="247650">
                <a:moveTo>
                  <a:pt x="378586" y="0"/>
                </a:moveTo>
                <a:lnTo>
                  <a:pt x="378586" y="61912"/>
                </a:lnTo>
                <a:lnTo>
                  <a:pt x="0" y="61912"/>
                </a:lnTo>
                <a:lnTo>
                  <a:pt x="0" y="185737"/>
                </a:lnTo>
                <a:lnTo>
                  <a:pt x="378586" y="185737"/>
                </a:lnTo>
                <a:lnTo>
                  <a:pt x="378586" y="247650"/>
                </a:lnTo>
                <a:lnTo>
                  <a:pt x="504825" y="123825"/>
                </a:lnTo>
                <a:lnTo>
                  <a:pt x="3785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7" name="object 29"/>
          <p:cNvSpPr/>
          <p:nvPr/>
        </p:nvSpPr>
        <p:spPr>
          <a:xfrm>
            <a:off x="6394310" y="5751881"/>
            <a:ext cx="504825" cy="247650"/>
          </a:xfrm>
          <a:custGeom>
            <a:avLst/>
            <a:gdLst/>
            <a:ahLst/>
            <a:cxnLst/>
            <a:rect l="l" t="t" r="r" b="b"/>
            <a:pathLst>
              <a:path w="504825" h="247650">
                <a:moveTo>
                  <a:pt x="0" y="61912"/>
                </a:moveTo>
                <a:lnTo>
                  <a:pt x="378586" y="61912"/>
                </a:lnTo>
                <a:lnTo>
                  <a:pt x="378586" y="0"/>
                </a:lnTo>
                <a:lnTo>
                  <a:pt x="504825" y="123825"/>
                </a:lnTo>
                <a:lnTo>
                  <a:pt x="378586" y="247650"/>
                </a:lnTo>
                <a:lnTo>
                  <a:pt x="378586" y="185737"/>
                </a:lnTo>
                <a:lnTo>
                  <a:pt x="0" y="185737"/>
                </a:lnTo>
                <a:lnTo>
                  <a:pt x="0" y="61912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8" name="object 30"/>
          <p:cNvSpPr txBox="1"/>
          <p:nvPr/>
        </p:nvSpPr>
        <p:spPr>
          <a:xfrm>
            <a:off x="1031988" y="6212486"/>
            <a:ext cx="4521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5"/>
              </a:lnSpc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c[0]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9" name="object 31"/>
          <p:cNvSpPr txBox="1"/>
          <p:nvPr/>
        </p:nvSpPr>
        <p:spPr>
          <a:xfrm>
            <a:off x="2994265" y="6212486"/>
            <a:ext cx="4521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5"/>
              </a:lnSpc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c[1]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30" name="object 32"/>
          <p:cNvSpPr txBox="1"/>
          <p:nvPr/>
        </p:nvSpPr>
        <p:spPr>
          <a:xfrm>
            <a:off x="5033124" y="6212486"/>
            <a:ext cx="4521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5"/>
              </a:lnSpc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c[2]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31" name="object 33"/>
          <p:cNvSpPr txBox="1"/>
          <p:nvPr/>
        </p:nvSpPr>
        <p:spPr>
          <a:xfrm>
            <a:off x="7062203" y="6212486"/>
            <a:ext cx="4521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5"/>
              </a:lnSpc>
            </a:pPr>
            <a:r>
              <a:rPr sz="1400" b="1" spc="-5" dirty="0">
                <a:latin typeface="Calibri" panose="020F0502020204030204" pitchFamily="34" charset="0"/>
                <a:cs typeface="Courier New"/>
              </a:rPr>
              <a:t>c[3]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355937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Multicore/Manycore and GPU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3076" name="Picture 4" descr="놀람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606578"/>
            <a:ext cx="1028764" cy="16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xeon CPU cpu utilizati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31" y="1562325"/>
            <a:ext cx="6192688" cy="478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799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" dirty="0">
                <a:latin typeface="Calibri" panose="020F0502020204030204" pitchFamily="34" charset="0"/>
              </a:rPr>
              <a:t>SIMD </a:t>
            </a:r>
            <a:r>
              <a:rPr lang="en-US" altLang="ko-KR" dirty="0">
                <a:latin typeface="Calibri" panose="020F0502020204030204" pitchFamily="34" charset="0"/>
              </a:rPr>
              <a:t>Vectorization</a:t>
            </a:r>
            <a:r>
              <a:rPr lang="en-US" altLang="ko-KR" spc="-65" dirty="0">
                <a:latin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</a:rPr>
              <a:t>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695341"/>
          </a:xfrm>
        </p:spPr>
        <p:txBody>
          <a:bodyPr>
            <a:normAutofit fontScale="92500" lnSpcReduction="20000"/>
          </a:bodyPr>
          <a:lstStyle/>
          <a:p>
            <a:pPr marL="347980" marR="5080" indent="-335280">
              <a:lnSpc>
                <a:spcPct val="105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lang="en-US" altLang="ko-KR" sz="2400" dirty="0">
                <a:latin typeface="Calibri" panose="020F0502020204030204" pitchFamily="34" charset="0"/>
                <a:cs typeface="Arial"/>
              </a:rPr>
              <a:t>Vector processors have </a:t>
            </a:r>
            <a:r>
              <a:rPr lang="en-US" altLang="ko-KR" sz="2400" i="1" u="sng" dirty="0">
                <a:solidFill>
                  <a:srgbClr val="FF0000"/>
                </a:solidFill>
                <a:latin typeface="Calibri" panose="020F0502020204030204" pitchFamily="34" charset="0"/>
                <a:cs typeface="Arial"/>
              </a:rPr>
              <a:t>large registers that can </a:t>
            </a:r>
            <a:r>
              <a:rPr lang="en-US" altLang="ko-KR" sz="2400" b="1" i="1" u="sng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hold</a:t>
            </a:r>
            <a:r>
              <a:rPr lang="en-US" altLang="ko-KR" sz="2400" b="1" i="1" u="sng" spc="-195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400" b="1" i="1" u="sng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multiple  values</a:t>
            </a:r>
            <a:r>
              <a:rPr lang="en-US" altLang="ko-KR" sz="2400" b="1" i="1" u="sng" dirty="0">
                <a:solidFill>
                  <a:srgbClr val="FF0000"/>
                </a:solidFill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400" i="1" u="sng" dirty="0">
                <a:solidFill>
                  <a:srgbClr val="FF0000"/>
                </a:solidFill>
                <a:latin typeface="Calibri" panose="020F0502020204030204" pitchFamily="34" charset="0"/>
                <a:cs typeface="Arial"/>
              </a:rPr>
              <a:t>of the </a:t>
            </a:r>
            <a:r>
              <a:rPr lang="en-US" altLang="ko-KR" sz="2400" b="1" i="1" u="sng" spc="-5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same </a:t>
            </a:r>
            <a:r>
              <a:rPr lang="en-US" altLang="ko-KR" sz="2400" b="1" i="1" u="sng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data</a:t>
            </a:r>
            <a:r>
              <a:rPr lang="en-US" altLang="ko-KR" sz="2400" b="1" i="1" u="sng" spc="-100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400" b="1" i="1" u="sng" spc="-5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type</a:t>
            </a:r>
            <a:r>
              <a:rPr lang="en-US" altLang="ko-KR" sz="2400" spc="-5" dirty="0" smtClean="0">
                <a:latin typeface="Calibri" panose="020F0502020204030204" pitchFamily="34" charset="0"/>
                <a:cs typeface="Arial"/>
              </a:rPr>
              <a:t>.</a:t>
            </a:r>
            <a:endParaRPr lang="en-US" altLang="ko-KR" sz="2100" dirty="0">
              <a:latin typeface="Calibri" panose="020F0502020204030204" pitchFamily="34" charset="0"/>
              <a:cs typeface="Arial"/>
            </a:endParaRPr>
          </a:p>
        </p:txBody>
      </p:sp>
      <p:sp>
        <p:nvSpPr>
          <p:cNvPr id="32" name="object 15"/>
          <p:cNvSpPr/>
          <p:nvPr/>
        </p:nvSpPr>
        <p:spPr>
          <a:xfrm>
            <a:off x="4908803" y="1813560"/>
            <a:ext cx="3998976" cy="207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6"/>
          <p:cNvSpPr/>
          <p:nvPr/>
        </p:nvSpPr>
        <p:spPr>
          <a:xfrm>
            <a:off x="4943475" y="1847850"/>
            <a:ext cx="3876675" cy="1952625"/>
          </a:xfrm>
          <a:custGeom>
            <a:avLst/>
            <a:gdLst/>
            <a:ahLst/>
            <a:cxnLst/>
            <a:rect l="l" t="t" r="r" b="b"/>
            <a:pathLst>
              <a:path w="3876675" h="1952625">
                <a:moveTo>
                  <a:pt x="0" y="1952625"/>
                </a:moveTo>
                <a:lnTo>
                  <a:pt x="3876675" y="1952625"/>
                </a:lnTo>
                <a:lnTo>
                  <a:pt x="3876675" y="0"/>
                </a:lnTo>
                <a:lnTo>
                  <a:pt x="0" y="0"/>
                </a:lnTo>
                <a:lnTo>
                  <a:pt x="0" y="19526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7"/>
          <p:cNvSpPr txBox="1"/>
          <p:nvPr/>
        </p:nvSpPr>
        <p:spPr>
          <a:xfrm>
            <a:off x="4943475" y="1847850"/>
            <a:ext cx="3876675" cy="1952625"/>
          </a:xfrm>
          <a:prstGeom prst="rect">
            <a:avLst/>
          </a:prstGeom>
          <a:ln w="15875">
            <a:solidFill>
              <a:srgbClr val="2C2CB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sz="1400" b="1" dirty="0">
                <a:solidFill>
                  <a:srgbClr val="FF00FF"/>
                </a:solidFill>
                <a:latin typeface="Courier New"/>
                <a:cs typeface="Courier New"/>
              </a:rPr>
              <a:t>_</a:t>
            </a:r>
            <a:r>
              <a:rPr sz="1400" b="1" spc="-680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FF"/>
                </a:solidFill>
                <a:latin typeface="Courier New"/>
                <a:cs typeface="Courier New"/>
              </a:rPr>
              <a:t>_m256d </a:t>
            </a:r>
            <a:r>
              <a:rPr sz="1400" b="1" dirty="0">
                <a:latin typeface="Courier New"/>
                <a:cs typeface="Courier New"/>
              </a:rPr>
              <a:t>a = </a:t>
            </a:r>
            <a:r>
              <a:rPr sz="1400" b="1" spc="-5" dirty="0">
                <a:latin typeface="Courier New"/>
                <a:cs typeface="Courier New"/>
              </a:rPr>
              <a:t>{1.0, 2.0, </a:t>
            </a:r>
            <a:r>
              <a:rPr sz="1400" b="1" spc="-10" dirty="0">
                <a:latin typeface="Courier New"/>
                <a:cs typeface="Courier New"/>
              </a:rPr>
              <a:t>3.0, </a:t>
            </a:r>
            <a:r>
              <a:rPr sz="1400" b="1" spc="-5" dirty="0">
                <a:latin typeface="Courier New"/>
                <a:cs typeface="Courier New"/>
              </a:rPr>
              <a:t>4.0};</a:t>
            </a:r>
            <a:endParaRPr sz="1400">
              <a:latin typeface="Courier New"/>
              <a:cs typeface="Courier New"/>
            </a:endParaRPr>
          </a:p>
          <a:p>
            <a:pPr marL="207645">
              <a:lnSpc>
                <a:spcPct val="100000"/>
              </a:lnSpc>
              <a:spcBef>
                <a:spcPts val="420"/>
              </a:spcBef>
            </a:pPr>
            <a:r>
              <a:rPr sz="1400" b="1" dirty="0">
                <a:solidFill>
                  <a:srgbClr val="FF00FF"/>
                </a:solidFill>
                <a:latin typeface="Courier New"/>
                <a:cs typeface="Courier New"/>
              </a:rPr>
              <a:t>_</a:t>
            </a:r>
            <a:r>
              <a:rPr sz="1400" b="1" spc="-680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FF"/>
                </a:solidFill>
                <a:latin typeface="Courier New"/>
                <a:cs typeface="Courier New"/>
              </a:rPr>
              <a:t>_m256d </a:t>
            </a:r>
            <a:r>
              <a:rPr sz="1400" b="1" dirty="0">
                <a:latin typeface="Courier New"/>
                <a:cs typeface="Courier New"/>
              </a:rPr>
              <a:t>b = </a:t>
            </a:r>
            <a:r>
              <a:rPr sz="1400" b="1" spc="-5" dirty="0">
                <a:latin typeface="Courier New"/>
                <a:cs typeface="Courier New"/>
              </a:rPr>
              <a:t>{1.0, 2.0, </a:t>
            </a:r>
            <a:r>
              <a:rPr sz="1400" b="1" spc="-10" dirty="0">
                <a:latin typeface="Courier New"/>
                <a:cs typeface="Courier New"/>
              </a:rPr>
              <a:t>3.0, </a:t>
            </a:r>
            <a:r>
              <a:rPr sz="1400" b="1" spc="-5" dirty="0">
                <a:latin typeface="Courier New"/>
                <a:cs typeface="Courier New"/>
              </a:rPr>
              <a:t>4.0};</a:t>
            </a:r>
            <a:endParaRPr sz="1400">
              <a:latin typeface="Courier New"/>
              <a:cs typeface="Courier New"/>
            </a:endParaRPr>
          </a:p>
          <a:p>
            <a:pPr marL="207645">
              <a:lnSpc>
                <a:spcPct val="100000"/>
              </a:lnSpc>
              <a:spcBef>
                <a:spcPts val="420"/>
              </a:spcBef>
            </a:pPr>
            <a:r>
              <a:rPr sz="1400" b="1" dirty="0">
                <a:solidFill>
                  <a:srgbClr val="FF00FF"/>
                </a:solidFill>
                <a:latin typeface="Courier New"/>
                <a:cs typeface="Courier New"/>
              </a:rPr>
              <a:t>_</a:t>
            </a:r>
            <a:r>
              <a:rPr sz="1400" b="1" spc="-69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FF"/>
                </a:solidFill>
                <a:latin typeface="Courier New"/>
                <a:cs typeface="Courier New"/>
              </a:rPr>
              <a:t>_m256d </a:t>
            </a:r>
            <a:r>
              <a:rPr sz="1400" b="1" dirty="0">
                <a:latin typeface="Courier New"/>
                <a:cs typeface="Courier New"/>
              </a:rPr>
              <a:t>c;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c =</a:t>
            </a:r>
            <a:r>
              <a:rPr sz="1400" b="1" spc="-10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Courier New"/>
                <a:cs typeface="Courier New"/>
              </a:rPr>
              <a:t>_mm256_add_pd(a,b)</a:t>
            </a:r>
            <a:r>
              <a:rPr sz="1400" b="1" spc="-5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11049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data-parallel array sum using</a:t>
            </a:r>
            <a:r>
              <a:rPr sz="1200" b="1" spc="-110" dirty="0"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00FF"/>
                </a:solidFill>
                <a:latin typeface="Arial"/>
                <a:cs typeface="Arial"/>
              </a:rPr>
              <a:t>vectors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18"/>
          <p:cNvSpPr/>
          <p:nvPr/>
        </p:nvSpPr>
        <p:spPr>
          <a:xfrm>
            <a:off x="775716" y="1804416"/>
            <a:ext cx="3998976" cy="2484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/>
          <p:cNvSpPr/>
          <p:nvPr/>
        </p:nvSpPr>
        <p:spPr>
          <a:xfrm>
            <a:off x="809625" y="1838325"/>
            <a:ext cx="3876675" cy="2362200"/>
          </a:xfrm>
          <a:custGeom>
            <a:avLst/>
            <a:gdLst/>
            <a:ahLst/>
            <a:cxnLst/>
            <a:rect l="l" t="t" r="r" b="b"/>
            <a:pathLst>
              <a:path w="3876675" h="2362200">
                <a:moveTo>
                  <a:pt x="0" y="2362200"/>
                </a:moveTo>
                <a:lnTo>
                  <a:pt x="3876675" y="2362200"/>
                </a:lnTo>
                <a:lnTo>
                  <a:pt x="3876675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0"/>
          <p:cNvSpPr/>
          <p:nvPr/>
        </p:nvSpPr>
        <p:spPr>
          <a:xfrm>
            <a:off x="809625" y="1838325"/>
            <a:ext cx="3876675" cy="2362200"/>
          </a:xfrm>
          <a:custGeom>
            <a:avLst/>
            <a:gdLst/>
            <a:ahLst/>
            <a:cxnLst/>
            <a:rect l="l" t="t" r="r" b="b"/>
            <a:pathLst>
              <a:path w="3876675" h="2362200">
                <a:moveTo>
                  <a:pt x="0" y="2362200"/>
                </a:moveTo>
                <a:lnTo>
                  <a:pt x="3876675" y="2362200"/>
                </a:lnTo>
                <a:lnTo>
                  <a:pt x="3876675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ln w="15875">
            <a:solidFill>
              <a:srgbClr val="2C2C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1"/>
          <p:cNvSpPr txBox="1"/>
          <p:nvPr/>
        </p:nvSpPr>
        <p:spPr>
          <a:xfrm>
            <a:off x="2406135" y="2027173"/>
            <a:ext cx="55943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{1.0</a:t>
            </a:r>
            <a:r>
              <a:rPr sz="1400" b="1" dirty="0"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b="1" spc="-5" dirty="0">
                <a:latin typeface="Courier New"/>
                <a:cs typeface="Courier New"/>
              </a:rPr>
              <a:t>{1.0</a:t>
            </a:r>
            <a:r>
              <a:rPr sz="1400" b="1" dirty="0"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9" name="object 22"/>
          <p:cNvSpPr txBox="1"/>
          <p:nvPr/>
        </p:nvSpPr>
        <p:spPr>
          <a:xfrm>
            <a:off x="3046440" y="2027173"/>
            <a:ext cx="451484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5" dirty="0">
                <a:latin typeface="Courier New"/>
                <a:cs typeface="Courier New"/>
              </a:rPr>
              <a:t>2</a:t>
            </a:r>
            <a:r>
              <a:rPr sz="1400" b="1" spc="-5" dirty="0">
                <a:latin typeface="Courier New"/>
                <a:cs typeface="Courier New"/>
              </a:rPr>
              <a:t>.0</a:t>
            </a:r>
            <a:r>
              <a:rPr sz="1400" b="1" dirty="0"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b="1" spc="-15" dirty="0">
                <a:latin typeface="Courier New"/>
                <a:cs typeface="Courier New"/>
              </a:rPr>
              <a:t>2</a:t>
            </a:r>
            <a:r>
              <a:rPr sz="1400" b="1" spc="-5" dirty="0">
                <a:latin typeface="Courier New"/>
                <a:cs typeface="Courier New"/>
              </a:rPr>
              <a:t>.0</a:t>
            </a:r>
            <a:r>
              <a:rPr sz="1400" b="1" dirty="0"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0" name="object 23"/>
          <p:cNvSpPr txBox="1"/>
          <p:nvPr/>
        </p:nvSpPr>
        <p:spPr>
          <a:xfrm>
            <a:off x="3576906" y="2027173"/>
            <a:ext cx="451484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3.</a:t>
            </a:r>
            <a:r>
              <a:rPr sz="1400" b="1" spc="-15" dirty="0">
                <a:latin typeface="Courier New"/>
                <a:cs typeface="Courier New"/>
              </a:rPr>
              <a:t>0</a:t>
            </a:r>
            <a:r>
              <a:rPr sz="1400" b="1" dirty="0"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b="1" spc="-5" dirty="0">
                <a:latin typeface="Courier New"/>
                <a:cs typeface="Courier New"/>
              </a:rPr>
              <a:t>3.</a:t>
            </a:r>
            <a:r>
              <a:rPr sz="1400" b="1" spc="-15" dirty="0">
                <a:latin typeface="Courier New"/>
                <a:cs typeface="Courier New"/>
              </a:rPr>
              <a:t>0</a:t>
            </a:r>
            <a:r>
              <a:rPr sz="1400" b="1" dirty="0"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1" name="object 24"/>
          <p:cNvSpPr txBox="1"/>
          <p:nvPr/>
        </p:nvSpPr>
        <p:spPr>
          <a:xfrm>
            <a:off x="4108977" y="2027173"/>
            <a:ext cx="55943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4.0}</a:t>
            </a:r>
            <a:r>
              <a:rPr sz="1400" b="1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b="1" spc="-5" dirty="0">
                <a:latin typeface="Courier New"/>
                <a:cs typeface="Courier New"/>
              </a:rPr>
              <a:t>4.0}</a:t>
            </a:r>
            <a:r>
              <a:rPr sz="1400" b="1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2" name="object 25"/>
          <p:cNvSpPr txBox="1"/>
          <p:nvPr/>
        </p:nvSpPr>
        <p:spPr>
          <a:xfrm>
            <a:off x="917244" y="1973833"/>
            <a:ext cx="666750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</a:pPr>
            <a:r>
              <a:rPr sz="1400" b="1" spc="-5" dirty="0">
                <a:latin typeface="Courier New"/>
                <a:cs typeface="Courier New"/>
              </a:rPr>
              <a:t>double  double  double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43" name="object 26"/>
          <p:cNvSpPr txBox="1"/>
          <p:nvPr/>
        </p:nvSpPr>
        <p:spPr>
          <a:xfrm>
            <a:off x="1662750" y="2027173"/>
            <a:ext cx="664210" cy="77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a[4]</a:t>
            </a:r>
            <a:r>
              <a:rPr sz="1400" b="1" spc="-1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25000"/>
              </a:lnSpc>
            </a:pPr>
            <a:r>
              <a:rPr sz="1400" b="1" spc="-5" dirty="0">
                <a:latin typeface="Courier New"/>
                <a:cs typeface="Courier New"/>
              </a:rPr>
              <a:t>b[4]</a:t>
            </a:r>
            <a:r>
              <a:rPr sz="1400" b="1" spc="-1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  </a:t>
            </a:r>
            <a:r>
              <a:rPr sz="1400" b="1" spc="-5" dirty="0">
                <a:latin typeface="Courier New"/>
                <a:cs typeface="Courier New"/>
              </a:rPr>
              <a:t>c[4];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44" name="object 27"/>
          <p:cNvGraphicFramePr>
            <a:graphicFrameLocks noGrp="1"/>
          </p:cNvGraphicFramePr>
          <p:nvPr/>
        </p:nvGraphicFramePr>
        <p:xfrm>
          <a:off x="907719" y="2941851"/>
          <a:ext cx="3753915" cy="1266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664"/>
                <a:gridCol w="212641"/>
                <a:gridCol w="532151"/>
                <a:gridCol w="211749"/>
                <a:gridCol w="2294710"/>
              </a:tblGrid>
              <a:tr h="26695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c[0]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a[0]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b[0];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28600">
                <a:tc>
                  <a:txBody>
                    <a:bodyPr/>
                    <a:lstStyle/>
                    <a:p>
                      <a:pPr marL="22225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c[1]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51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a[1]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b[1];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28600">
                <a:tc>
                  <a:txBody>
                    <a:bodyPr/>
                    <a:lstStyle/>
                    <a:p>
                      <a:pPr marL="22225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c[2]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51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a[2]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b[2];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542727">
                <a:tc>
                  <a:txBody>
                    <a:bodyPr/>
                    <a:lstStyle/>
                    <a:p>
                      <a:pPr marL="22225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c[3]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51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=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a[3]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0"/>
                        </a:lnSpc>
                      </a:pPr>
                      <a:r>
                        <a:rPr sz="1400" b="1" dirty="0">
                          <a:latin typeface="Courier New"/>
                          <a:cs typeface="Courier New"/>
                        </a:rPr>
                        <a:t>+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10"/>
                        </a:lnSpc>
                      </a:pPr>
                      <a:r>
                        <a:rPr sz="1400" b="1" spc="-5" dirty="0">
                          <a:latin typeface="Courier New"/>
                          <a:cs typeface="Courier New"/>
                        </a:rPr>
                        <a:t>b[3];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74930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sequential array</a:t>
                      </a:r>
                      <a:r>
                        <a:rPr sz="12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sum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5" name="내용 개체 틀 2"/>
          <p:cNvSpPr txBox="1">
            <a:spLocks/>
          </p:cNvSpPr>
          <p:nvPr/>
        </p:nvSpPr>
        <p:spPr>
          <a:xfrm>
            <a:off x="456941" y="4443289"/>
            <a:ext cx="5780244" cy="21810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980" indent="-335280"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An </a:t>
            </a:r>
            <a:r>
              <a:rPr lang="en-US" altLang="ko-KR" sz="2400" spc="-5" dirty="0" smtClean="0">
                <a:latin typeface="Calibri" panose="020F0502020204030204" pitchFamily="34" charset="0"/>
                <a:cs typeface="Arial"/>
              </a:rPr>
              <a:t>Intel AVX </a:t>
            </a: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register can hold </a:t>
            </a:r>
            <a:r>
              <a:rPr lang="en-US" altLang="ko-KR" sz="2400" b="1" i="1" u="sng" dirty="0" smtClean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4 </a:t>
            </a:r>
            <a:r>
              <a:rPr lang="en-US" altLang="ko-KR" sz="2400" b="1" i="1" u="sng" spc="-5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/>
              </a:rPr>
              <a:t>double </a:t>
            </a:r>
            <a:r>
              <a:rPr lang="en-US" altLang="ko-KR" sz="2400" b="1" i="1" u="sng" spc="-740" dirty="0" smtClean="0">
                <a:solidFill>
                  <a:srgbClr val="C00000"/>
                </a:solidFill>
                <a:latin typeface="Calibri" panose="020F0502020204030204" pitchFamily="34" charset="0"/>
                <a:cs typeface="Courier New"/>
              </a:rPr>
              <a:t> </a:t>
            </a:r>
            <a:r>
              <a:rPr lang="en-US" altLang="ko-KR" sz="2400" b="1" i="1" u="sng" dirty="0" smtClean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values </a:t>
            </a: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at once:</a:t>
            </a:r>
          </a:p>
          <a:p>
            <a:pPr marL="347980" indent="-335280"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Called a </a:t>
            </a:r>
            <a:r>
              <a:rPr lang="en-US" altLang="ko-KR" sz="2400" b="1" spc="-5" dirty="0" smtClean="0">
                <a:solidFill>
                  <a:srgbClr val="FF00FF"/>
                </a:solidFill>
                <a:latin typeface="Calibri" panose="020F0502020204030204" pitchFamily="34" charset="0"/>
                <a:cs typeface="Arial"/>
              </a:rPr>
              <a:t>vector </a:t>
            </a: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of 4</a:t>
            </a:r>
            <a:r>
              <a:rPr lang="en-US" altLang="ko-KR" sz="2400" spc="-75" dirty="0" smtClean="0"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doubles</a:t>
            </a:r>
          </a:p>
          <a:p>
            <a:pPr marL="748030" lvl="1" indent="-335280"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lang="en-US" altLang="ko-KR" sz="2000" spc="-5" dirty="0" smtClean="0">
                <a:latin typeface="Calibri" panose="020F0502020204030204" pitchFamily="34" charset="0"/>
                <a:cs typeface="Arial"/>
              </a:rPr>
              <a:t>every </a:t>
            </a:r>
            <a:r>
              <a:rPr lang="en-US" altLang="ko-KR" sz="2000" b="1" spc="-5" dirty="0" smtClean="0">
                <a:latin typeface="Calibri" panose="020F0502020204030204" pitchFamily="34" charset="0"/>
                <a:cs typeface="Courier New"/>
              </a:rPr>
              <a:t>double </a:t>
            </a:r>
            <a:r>
              <a:rPr lang="en-US" altLang="ko-KR" sz="2000" b="1" spc="-445" dirty="0" smtClean="0">
                <a:latin typeface="Calibri" panose="020F0502020204030204" pitchFamily="34" charset="0"/>
                <a:cs typeface="Courier New"/>
              </a:rPr>
              <a:t>  </a:t>
            </a:r>
            <a:r>
              <a:rPr lang="en-US" altLang="ko-KR" sz="2000" spc="-5" dirty="0" smtClean="0">
                <a:latin typeface="Calibri" panose="020F0502020204030204" pitchFamily="34" charset="0"/>
                <a:cs typeface="Arial"/>
              </a:rPr>
              <a:t>value </a:t>
            </a:r>
            <a:r>
              <a:rPr lang="en-US" altLang="ko-KR" sz="2000" dirty="0" smtClean="0">
                <a:latin typeface="Calibri" panose="020F0502020204030204" pitchFamily="34" charset="0"/>
                <a:cs typeface="Arial"/>
              </a:rPr>
              <a:t>is </a:t>
            </a:r>
            <a:r>
              <a:rPr lang="en-US" altLang="ko-KR" sz="2000" spc="-5" dirty="0" smtClean="0">
                <a:latin typeface="Calibri" panose="020F0502020204030204" pitchFamily="34" charset="0"/>
                <a:cs typeface="Arial"/>
              </a:rPr>
              <a:t>a </a:t>
            </a:r>
            <a:r>
              <a:rPr lang="en-US" altLang="ko-KR" sz="2000" b="1" spc="-10" dirty="0" smtClean="0">
                <a:solidFill>
                  <a:srgbClr val="FF00FF"/>
                </a:solidFill>
                <a:latin typeface="Calibri" panose="020F0502020204030204" pitchFamily="34" charset="0"/>
                <a:cs typeface="Arial"/>
              </a:rPr>
              <a:t>vector </a:t>
            </a:r>
            <a:r>
              <a:rPr lang="en-US" altLang="ko-KR" sz="2000" b="1" spc="-5" dirty="0" smtClean="0">
                <a:solidFill>
                  <a:srgbClr val="FF00FF"/>
                </a:solidFill>
                <a:latin typeface="Calibri" panose="020F0502020204030204" pitchFamily="34" charset="0"/>
                <a:cs typeface="Arial"/>
              </a:rPr>
              <a:t>element</a:t>
            </a:r>
            <a:endParaRPr lang="en-US" altLang="ko-KR" sz="2000" dirty="0" smtClean="0">
              <a:latin typeface="Calibri" panose="020F0502020204030204" pitchFamily="34" charset="0"/>
              <a:cs typeface="Arial"/>
            </a:endParaRPr>
          </a:p>
          <a:p>
            <a:pPr marL="3556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altLang="ko-KR" sz="2400" b="1" spc="-5" dirty="0" smtClean="0">
                <a:solidFill>
                  <a:srgbClr val="0000FF"/>
                </a:solidFill>
                <a:latin typeface="Calibri" panose="020F0502020204030204" pitchFamily="34" charset="0"/>
                <a:cs typeface="Courier New"/>
              </a:rPr>
              <a:t>_mm256_add_pd() </a:t>
            </a: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operates on</a:t>
            </a:r>
            <a:r>
              <a:rPr lang="en-US" altLang="ko-KR" sz="2400" spc="-70" dirty="0" smtClean="0"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Arial"/>
              </a:rPr>
              <a:t>vectors</a:t>
            </a:r>
          </a:p>
          <a:p>
            <a:pPr marL="748665" marR="248920" lvl="1" indent="-278765">
              <a:lnSpc>
                <a:spcPct val="105000"/>
              </a:lnSpc>
              <a:spcBef>
                <a:spcPts val="745"/>
              </a:spcBef>
              <a:buFont typeface="Wingdings"/>
              <a:buChar char=""/>
              <a:tabLst>
                <a:tab pos="748665" algn="l"/>
                <a:tab pos="749300" algn="l"/>
              </a:tabLst>
            </a:pPr>
            <a:r>
              <a:rPr lang="en-US" altLang="ko-KR" sz="2100" spc="-5" dirty="0" smtClean="0">
                <a:latin typeface="Calibri" panose="020F0502020204030204" pitchFamily="34" charset="0"/>
                <a:cs typeface="Arial"/>
              </a:rPr>
              <a:t>In one go, individual elements from vectors a and b are added and stored in vector</a:t>
            </a:r>
            <a:r>
              <a:rPr lang="en-US" altLang="ko-KR" sz="2100" spc="40" dirty="0" smtClean="0"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100" spc="-5" dirty="0" smtClean="0">
                <a:latin typeface="Calibri" panose="020F0502020204030204" pitchFamily="34" charset="0"/>
                <a:cs typeface="Arial"/>
              </a:rPr>
              <a:t>c</a:t>
            </a:r>
            <a:r>
              <a:rPr lang="en-US" altLang="ko-KR" sz="2100" dirty="0" smtClean="0"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100" spc="-5" dirty="0" smtClean="0">
                <a:latin typeface="Calibri" panose="020F0502020204030204" pitchFamily="34" charset="0"/>
                <a:cs typeface="Arial"/>
              </a:rPr>
              <a:t>(</a:t>
            </a:r>
            <a:r>
              <a:rPr lang="en-US" altLang="ko-KR" sz="2100" b="1" spc="-5" dirty="0" smtClean="0">
                <a:solidFill>
                  <a:srgbClr val="0000FF"/>
                </a:solidFill>
                <a:latin typeface="Calibri" panose="020F0502020204030204" pitchFamily="34" charset="0"/>
                <a:cs typeface="Arial"/>
              </a:rPr>
              <a:t>data</a:t>
            </a:r>
            <a:r>
              <a:rPr lang="en-US" altLang="ko-KR" sz="2100" b="1" spc="-45" dirty="0" smtClean="0">
                <a:solidFill>
                  <a:srgbClr val="0000FF"/>
                </a:solidFill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100" b="1" spc="-5" dirty="0" smtClean="0">
                <a:solidFill>
                  <a:srgbClr val="0000FF"/>
                </a:solidFill>
                <a:latin typeface="Calibri" panose="020F0502020204030204" pitchFamily="34" charset="0"/>
                <a:cs typeface="Arial"/>
              </a:rPr>
              <a:t>parallelism!</a:t>
            </a:r>
            <a:r>
              <a:rPr lang="en-US" altLang="ko-KR" sz="2100" spc="-5" dirty="0" smtClean="0">
                <a:latin typeface="Calibri" panose="020F0502020204030204" pitchFamily="34" charset="0"/>
                <a:cs typeface="Arial"/>
              </a:rPr>
              <a:t>)</a:t>
            </a:r>
            <a:endParaRPr lang="en-US" altLang="ko-KR" sz="2100" dirty="0">
              <a:latin typeface="Calibri" panose="020F0502020204030204" pitchFamily="34" charset="0"/>
              <a:cs typeface="Arial"/>
            </a:endParaRPr>
          </a:p>
        </p:txBody>
      </p:sp>
      <p:sp>
        <p:nvSpPr>
          <p:cNvPr id="46" name="object 6"/>
          <p:cNvSpPr/>
          <p:nvPr/>
        </p:nvSpPr>
        <p:spPr>
          <a:xfrm>
            <a:off x="6417205" y="4779150"/>
            <a:ext cx="2409825" cy="144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7"/>
          <p:cNvSpPr txBox="1"/>
          <p:nvPr/>
        </p:nvSpPr>
        <p:spPr>
          <a:xfrm>
            <a:off x="6448827" y="5589943"/>
            <a:ext cx="186245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01345" algn="l"/>
                <a:tab pos="1177290" algn="l"/>
                <a:tab pos="1741805" algn="l"/>
              </a:tabLst>
            </a:pPr>
            <a:r>
              <a:rPr sz="2100" b="1" baseline="1984" dirty="0">
                <a:latin typeface="Courier New"/>
                <a:cs typeface="Courier New"/>
              </a:rPr>
              <a:t>+	</a:t>
            </a:r>
            <a:r>
              <a:rPr sz="2100" b="1" baseline="3968" dirty="0">
                <a:latin typeface="Courier New"/>
                <a:cs typeface="Courier New"/>
              </a:rPr>
              <a:t>+	</a:t>
            </a:r>
            <a:r>
              <a:rPr sz="1400" b="1" dirty="0">
                <a:latin typeface="Courier New"/>
                <a:cs typeface="Courier New"/>
              </a:rPr>
              <a:t>+	</a:t>
            </a:r>
            <a:r>
              <a:rPr sz="2100" b="1" baseline="3968" dirty="0">
                <a:latin typeface="Courier New"/>
                <a:cs typeface="Courier New"/>
              </a:rPr>
              <a:t>+</a:t>
            </a:r>
            <a:endParaRPr sz="2100" baseline="3968">
              <a:latin typeface="Courier New"/>
              <a:cs typeface="Courier New"/>
            </a:endParaRPr>
          </a:p>
        </p:txBody>
      </p:sp>
      <p:sp>
        <p:nvSpPr>
          <p:cNvPr id="48" name="object 8"/>
          <p:cNvSpPr txBox="1"/>
          <p:nvPr/>
        </p:nvSpPr>
        <p:spPr>
          <a:xfrm>
            <a:off x="6449844" y="4798200"/>
            <a:ext cx="2367915" cy="309880"/>
          </a:xfrm>
          <a:prstGeom prst="rect">
            <a:avLst/>
          </a:prstGeom>
          <a:ln w="25400">
            <a:solidFill>
              <a:srgbClr val="FF00F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30"/>
              </a:spcBef>
              <a:tabLst>
                <a:tab pos="1273175" algn="l"/>
              </a:tabLst>
            </a:pPr>
            <a:r>
              <a:rPr sz="1400" b="1" spc="-5" dirty="0">
                <a:solidFill>
                  <a:srgbClr val="E9FC2E"/>
                </a:solidFill>
                <a:latin typeface="Courier New"/>
                <a:cs typeface="Courier New"/>
              </a:rPr>
              <a:t>a[0]</a:t>
            </a:r>
            <a:r>
              <a:rPr sz="1400" b="1" spc="-70" dirty="0">
                <a:solidFill>
                  <a:srgbClr val="E9FC2E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E9FC2E"/>
                </a:solidFill>
                <a:latin typeface="Courier New"/>
                <a:cs typeface="Courier New"/>
              </a:rPr>
              <a:t>a[1]	a[2]</a:t>
            </a:r>
            <a:r>
              <a:rPr sz="1400" b="1" spc="140" dirty="0">
                <a:solidFill>
                  <a:srgbClr val="E9FC2E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E9FC2E"/>
                </a:solidFill>
                <a:latin typeface="Courier New"/>
                <a:cs typeface="Courier New"/>
              </a:rPr>
              <a:t>a[3]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49" name="object 9"/>
          <p:cNvSpPr txBox="1"/>
          <p:nvPr/>
        </p:nvSpPr>
        <p:spPr>
          <a:xfrm>
            <a:off x="6452130" y="5190134"/>
            <a:ext cx="2363470" cy="311150"/>
          </a:xfrm>
          <a:prstGeom prst="rect">
            <a:avLst/>
          </a:prstGeom>
          <a:ln w="25400">
            <a:solidFill>
              <a:srgbClr val="FF00FF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0"/>
              </a:spcBef>
              <a:tabLst>
                <a:tab pos="1242060" algn="l"/>
                <a:tab pos="1833245" algn="l"/>
              </a:tabLst>
            </a:pPr>
            <a:r>
              <a:rPr sz="1400" b="1" dirty="0">
                <a:solidFill>
                  <a:srgbClr val="E9FC2E"/>
                </a:solidFill>
                <a:latin typeface="Courier New"/>
                <a:cs typeface="Courier New"/>
              </a:rPr>
              <a:t>b[0]</a:t>
            </a:r>
            <a:r>
              <a:rPr sz="1400" b="1" spc="-5" dirty="0">
                <a:solidFill>
                  <a:srgbClr val="E9FC2E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E9FC2E"/>
                </a:solidFill>
                <a:latin typeface="Courier New"/>
                <a:cs typeface="Courier New"/>
              </a:rPr>
              <a:t>b[1]	b[2]	</a:t>
            </a:r>
            <a:r>
              <a:rPr sz="1400" b="1" spc="-5" dirty="0">
                <a:solidFill>
                  <a:srgbClr val="E9FC2E"/>
                </a:solidFill>
                <a:latin typeface="Courier New"/>
                <a:cs typeface="Courier New"/>
              </a:rPr>
              <a:t>b[3]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50" name="object 10"/>
          <p:cNvSpPr txBox="1"/>
          <p:nvPr/>
        </p:nvSpPr>
        <p:spPr>
          <a:xfrm>
            <a:off x="6452130" y="5865050"/>
            <a:ext cx="2357120" cy="325755"/>
          </a:xfrm>
          <a:prstGeom prst="rect">
            <a:avLst/>
          </a:prstGeom>
          <a:ln w="25400">
            <a:solidFill>
              <a:srgbClr val="FF00FF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280"/>
              </a:spcBef>
            </a:pPr>
            <a:r>
              <a:rPr sz="1400" b="1" spc="-5" dirty="0">
                <a:solidFill>
                  <a:srgbClr val="E9FC2E"/>
                </a:solidFill>
                <a:latin typeface="Courier New"/>
                <a:cs typeface="Courier New"/>
              </a:rPr>
              <a:t>c[0] c[1] c[2]</a:t>
            </a:r>
            <a:r>
              <a:rPr sz="1400" b="1" spc="770" dirty="0">
                <a:solidFill>
                  <a:srgbClr val="E9FC2E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E9FC2E"/>
                </a:solidFill>
                <a:latin typeface="Courier New"/>
                <a:cs typeface="Courier New"/>
              </a:rPr>
              <a:t>c[3]</a:t>
            </a:r>
            <a:endParaRPr sz="14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7113462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" dirty="0">
                <a:latin typeface="Calibri" panose="020F0502020204030204" pitchFamily="34" charset="0"/>
              </a:rPr>
              <a:t>SIMD </a:t>
            </a:r>
            <a:r>
              <a:rPr lang="en-US" altLang="ko-KR" dirty="0">
                <a:latin typeface="Calibri" panose="020F0502020204030204" pitchFamily="34" charset="0"/>
              </a:rPr>
              <a:t>Vectorization</a:t>
            </a:r>
            <a:r>
              <a:rPr lang="en-US" altLang="ko-KR" spc="-65" dirty="0">
                <a:latin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</a:rPr>
              <a:t>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761724"/>
          </a:xfrm>
        </p:spPr>
        <p:txBody>
          <a:bodyPr>
            <a:normAutofit fontScale="92500" lnSpcReduction="20000"/>
          </a:bodyPr>
          <a:lstStyle/>
          <a:p>
            <a:pPr marL="347980" indent="-335280">
              <a:lnSpc>
                <a:spcPct val="100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lang="en-US" altLang="ko-KR" dirty="0">
                <a:latin typeface="Calibri" panose="020F0502020204030204" pitchFamily="34" charset="0"/>
                <a:cs typeface="Arial"/>
              </a:rPr>
              <a:t>Instead of arrays of integers, we can define </a:t>
            </a:r>
            <a:r>
              <a:rPr lang="en-US" altLang="ko-KR" dirty="0">
                <a:solidFill>
                  <a:srgbClr val="3333CC"/>
                </a:solidFill>
                <a:latin typeface="Calibri" panose="020F0502020204030204" pitchFamily="34" charset="0"/>
                <a:cs typeface="Arial"/>
              </a:rPr>
              <a:t>arrays of vectors</a:t>
            </a:r>
            <a:r>
              <a:rPr lang="en-US" altLang="ko-KR" spc="-254" dirty="0">
                <a:solidFill>
                  <a:srgbClr val="3333CC"/>
                </a:solidFill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dirty="0" smtClean="0">
                <a:solidFill>
                  <a:srgbClr val="3333CC"/>
                </a:solidFill>
                <a:latin typeface="Calibri" panose="020F0502020204030204" pitchFamily="34" charset="0"/>
                <a:cs typeface="Arial"/>
              </a:rPr>
              <a:t>of integers</a:t>
            </a:r>
            <a:r>
              <a:rPr lang="en-US" altLang="ko-KR" dirty="0">
                <a:latin typeface="Calibri" panose="020F0502020204030204" pitchFamily="34" charset="0"/>
                <a:cs typeface="Arial"/>
              </a:rPr>
              <a:t>:</a:t>
            </a:r>
          </a:p>
          <a:p>
            <a:endParaRPr lang="ko-KR" altLang="en-US" dirty="0"/>
          </a:p>
        </p:txBody>
      </p:sp>
      <p:sp>
        <p:nvSpPr>
          <p:cNvPr id="4" name="object 5"/>
          <p:cNvSpPr/>
          <p:nvPr/>
        </p:nvSpPr>
        <p:spPr>
          <a:xfrm>
            <a:off x="117347" y="1907817"/>
            <a:ext cx="3998976" cy="204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/>
          <p:nvPr/>
        </p:nvSpPr>
        <p:spPr>
          <a:xfrm>
            <a:off x="151384" y="1941980"/>
            <a:ext cx="3876675" cy="1925955"/>
          </a:xfrm>
          <a:custGeom>
            <a:avLst/>
            <a:gdLst/>
            <a:ahLst/>
            <a:cxnLst/>
            <a:rect l="l" t="t" r="r" b="b"/>
            <a:pathLst>
              <a:path w="3876675" h="1925954">
                <a:moveTo>
                  <a:pt x="0" y="1925573"/>
                </a:moveTo>
                <a:lnTo>
                  <a:pt x="3876675" y="1925573"/>
                </a:lnTo>
                <a:lnTo>
                  <a:pt x="3876675" y="0"/>
                </a:lnTo>
                <a:lnTo>
                  <a:pt x="0" y="0"/>
                </a:lnTo>
                <a:lnTo>
                  <a:pt x="0" y="1925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 txBox="1"/>
          <p:nvPr/>
        </p:nvSpPr>
        <p:spPr>
          <a:xfrm>
            <a:off x="151384" y="1941980"/>
            <a:ext cx="3876675" cy="1831912"/>
          </a:xfrm>
          <a:prstGeom prst="rect">
            <a:avLst/>
          </a:prstGeom>
          <a:ln w="15874">
            <a:solidFill>
              <a:srgbClr val="2C2CB8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111760" marR="973455">
              <a:lnSpc>
                <a:spcPct val="125000"/>
              </a:lnSpc>
              <a:spcBef>
                <a:spcPts val="1005"/>
              </a:spcBef>
            </a:pPr>
            <a:r>
              <a:rPr sz="1400" b="1" spc="-5" dirty="0">
                <a:latin typeface="Courier New"/>
                <a:cs typeface="Courier New"/>
              </a:rPr>
              <a:t>double a[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4*MAX</a:t>
            </a:r>
            <a:r>
              <a:rPr sz="1400" b="1" spc="-5" dirty="0">
                <a:latin typeface="Courier New"/>
                <a:cs typeface="Courier New"/>
              </a:rPr>
              <a:t>], b[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4*MAX</a:t>
            </a:r>
            <a:r>
              <a:rPr sz="1400" b="1" spc="-5" dirty="0">
                <a:latin typeface="Courier New"/>
                <a:cs typeface="Courier New"/>
              </a:rPr>
              <a:t>];  double</a:t>
            </a:r>
            <a:r>
              <a:rPr sz="1400" b="1" spc="-6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c[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4*MAX</a:t>
            </a:r>
            <a:r>
              <a:rPr sz="1400" b="1" spc="-10" dirty="0">
                <a:latin typeface="Courier New"/>
                <a:cs typeface="Courier New"/>
              </a:rPr>
              <a:t>];</a:t>
            </a:r>
            <a:endParaRPr sz="1400" dirty="0">
              <a:latin typeface="Courier New"/>
              <a:cs typeface="Courier New"/>
            </a:endParaRPr>
          </a:p>
          <a:p>
            <a:pPr marL="111760">
              <a:lnSpc>
                <a:spcPct val="100000"/>
              </a:lnSpc>
              <a:spcBef>
                <a:spcPts val="420"/>
              </a:spcBef>
            </a:pPr>
            <a:r>
              <a:rPr sz="1400" b="1" spc="-5" dirty="0">
                <a:latin typeface="Courier New"/>
                <a:cs typeface="Courier New"/>
              </a:rPr>
              <a:t>int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ctr;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1176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for </a:t>
            </a:r>
            <a:r>
              <a:rPr sz="1400" b="1" spc="-5" dirty="0">
                <a:latin typeface="Courier New"/>
                <a:cs typeface="Courier New"/>
              </a:rPr>
              <a:t>(ctr </a:t>
            </a:r>
            <a:r>
              <a:rPr sz="1400" b="1" dirty="0">
                <a:latin typeface="Courier New"/>
                <a:cs typeface="Courier New"/>
              </a:rPr>
              <a:t>= 0; ctr &lt; </a:t>
            </a:r>
            <a:r>
              <a:rPr sz="1400" b="1" spc="-10" dirty="0">
                <a:latin typeface="Courier New"/>
                <a:cs typeface="Courier New"/>
              </a:rPr>
              <a:t>4*MAX; </a:t>
            </a:r>
            <a:r>
              <a:rPr sz="1400" b="1" spc="-5" dirty="0">
                <a:latin typeface="Courier New"/>
                <a:cs typeface="Courier New"/>
              </a:rPr>
              <a:t>ctr++)</a:t>
            </a:r>
            <a:r>
              <a:rPr sz="1400" b="1" spc="-114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538480">
              <a:lnSpc>
                <a:spcPct val="100000"/>
              </a:lnSpc>
              <a:spcBef>
                <a:spcPts val="215"/>
              </a:spcBef>
            </a:pPr>
            <a:r>
              <a:rPr sz="1400" b="1" spc="-5" dirty="0">
                <a:latin typeface="Courier New"/>
                <a:cs typeface="Courier New"/>
              </a:rPr>
              <a:t>c[ctr]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a[ctr] </a:t>
            </a:r>
            <a:r>
              <a:rPr sz="1400" b="1" dirty="0">
                <a:latin typeface="Courier New"/>
                <a:cs typeface="Courier New"/>
              </a:rPr>
              <a:t>+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b[ctr];</a:t>
            </a:r>
            <a:endParaRPr sz="1400" dirty="0">
              <a:latin typeface="Courier New"/>
              <a:cs typeface="Courier New"/>
            </a:endParaRPr>
          </a:p>
          <a:p>
            <a:pPr marL="111760">
              <a:lnSpc>
                <a:spcPct val="100000"/>
              </a:lnSpc>
              <a:spcBef>
                <a:spcPts val="21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3144773" y="3981092"/>
            <a:ext cx="8661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Calibri" panose="020F0502020204030204" pitchFamily="34" charset="0"/>
                <a:cs typeface="Arial"/>
              </a:rPr>
              <a:t>scalar</a:t>
            </a:r>
            <a:r>
              <a:rPr sz="1200" b="1" spc="-110" dirty="0">
                <a:latin typeface="Calibri" panose="020F0502020204030204" pitchFamily="34" charset="0"/>
                <a:cs typeface="Arial"/>
              </a:rPr>
              <a:t> </a:t>
            </a:r>
            <a:r>
              <a:rPr sz="1200" b="1" dirty="0">
                <a:latin typeface="Calibri" panose="020F0502020204030204" pitchFamily="34" charset="0"/>
                <a:cs typeface="Arial"/>
              </a:rPr>
              <a:t>code</a:t>
            </a:r>
            <a:endParaRPr sz="1200">
              <a:latin typeface="Calibri" panose="020F0502020204030204" pitchFamily="34" charset="0"/>
              <a:cs typeface="Arial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4772025" y="4836438"/>
            <a:ext cx="2409825" cy="144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4800091" y="5660718"/>
            <a:ext cx="1327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alibri" panose="020F0502020204030204" pitchFamily="34" charset="0"/>
                <a:cs typeface="Courier New"/>
              </a:rPr>
              <a:t>+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5390769" y="5660718"/>
            <a:ext cx="1327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alibri" panose="020F0502020204030204" pitchFamily="34" charset="0"/>
                <a:cs typeface="Courier New"/>
              </a:rPr>
              <a:t>+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11" name="object 13"/>
          <p:cNvSpPr txBox="1"/>
          <p:nvPr/>
        </p:nvSpPr>
        <p:spPr>
          <a:xfrm>
            <a:off x="5962269" y="5651270"/>
            <a:ext cx="1327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alibri" panose="020F0502020204030204" pitchFamily="34" charset="0"/>
                <a:cs typeface="Courier New"/>
              </a:rPr>
              <a:t>+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6533768" y="5641516"/>
            <a:ext cx="1327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alibri" panose="020F0502020204030204" pitchFamily="34" charset="0"/>
                <a:cs typeface="Courier New"/>
              </a:rPr>
              <a:t>+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13" name="object 15"/>
          <p:cNvSpPr/>
          <p:nvPr/>
        </p:nvSpPr>
        <p:spPr>
          <a:xfrm>
            <a:off x="7277100" y="4839549"/>
            <a:ext cx="1214437" cy="1430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8104123" y="3937785"/>
            <a:ext cx="8820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Calibri" panose="020F0502020204030204" pitchFamily="34" charset="0"/>
                <a:cs typeface="Arial"/>
              </a:rPr>
              <a:t>vector</a:t>
            </a:r>
            <a:r>
              <a:rPr sz="1200" b="1" spc="-85" dirty="0">
                <a:latin typeface="Calibri" panose="020F0502020204030204" pitchFamily="34" charset="0"/>
                <a:cs typeface="Arial"/>
              </a:rPr>
              <a:t> </a:t>
            </a:r>
            <a:r>
              <a:rPr sz="1200" b="1" dirty="0">
                <a:latin typeface="Calibri" panose="020F0502020204030204" pitchFamily="34" charset="0"/>
                <a:cs typeface="Arial"/>
              </a:rPr>
              <a:t>code</a:t>
            </a:r>
            <a:endParaRPr sz="1200"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" name="object 17"/>
          <p:cNvSpPr/>
          <p:nvPr/>
        </p:nvSpPr>
        <p:spPr>
          <a:xfrm>
            <a:off x="357187" y="4680863"/>
            <a:ext cx="3467100" cy="1645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6" name="object 18"/>
          <p:cNvSpPr txBox="1"/>
          <p:nvPr/>
        </p:nvSpPr>
        <p:spPr>
          <a:xfrm>
            <a:off x="733450" y="4788685"/>
            <a:ext cx="4521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a[0]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1419605" y="4788685"/>
            <a:ext cx="4521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a[1]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18" name="object 20"/>
          <p:cNvSpPr txBox="1"/>
          <p:nvPr/>
        </p:nvSpPr>
        <p:spPr>
          <a:xfrm>
            <a:off x="2067305" y="4788685"/>
            <a:ext cx="4521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a[2]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2696082" y="4788685"/>
            <a:ext cx="4521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a[3]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0" name="object 22"/>
          <p:cNvSpPr txBox="1"/>
          <p:nvPr/>
        </p:nvSpPr>
        <p:spPr>
          <a:xfrm>
            <a:off x="3305683" y="4788685"/>
            <a:ext cx="4521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a[4]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1" name="object 23"/>
          <p:cNvSpPr txBox="1"/>
          <p:nvPr/>
        </p:nvSpPr>
        <p:spPr>
          <a:xfrm>
            <a:off x="724001" y="5196483"/>
            <a:ext cx="4521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b[0]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2" name="object 24"/>
          <p:cNvSpPr txBox="1"/>
          <p:nvPr/>
        </p:nvSpPr>
        <p:spPr>
          <a:xfrm>
            <a:off x="714552" y="5958508"/>
            <a:ext cx="4521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c[0]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3" name="object 25"/>
          <p:cNvSpPr txBox="1"/>
          <p:nvPr/>
        </p:nvSpPr>
        <p:spPr>
          <a:xfrm>
            <a:off x="4810125" y="4561864"/>
            <a:ext cx="1927225" cy="1923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520"/>
              </a:lnSpc>
            </a:pP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C[0] </a:t>
            </a:r>
            <a:r>
              <a:rPr sz="1400" b="1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= </a:t>
            </a: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A[0] </a:t>
            </a:r>
            <a:r>
              <a:rPr sz="1400" b="1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+</a:t>
            </a:r>
            <a:r>
              <a:rPr sz="1400" b="1" spc="-110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 </a:t>
            </a: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B[0]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4" name="object 26"/>
          <p:cNvSpPr txBox="1"/>
          <p:nvPr/>
        </p:nvSpPr>
        <p:spPr>
          <a:xfrm>
            <a:off x="7327900" y="4542814"/>
            <a:ext cx="1076325" cy="1923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525"/>
              </a:lnSpc>
            </a:pP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C[1] </a:t>
            </a:r>
            <a:r>
              <a:rPr sz="1400" b="1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=</a:t>
            </a:r>
            <a:r>
              <a:rPr sz="1400" b="1" spc="-9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 </a:t>
            </a:r>
            <a:r>
              <a:rPr sz="1400" b="1" spc="-5" dirty="0">
                <a:solidFill>
                  <a:srgbClr val="F60000"/>
                </a:solidFill>
                <a:latin typeface="Calibri" panose="020F0502020204030204" pitchFamily="34" charset="0"/>
                <a:cs typeface="Courier New"/>
              </a:rPr>
              <a:t>...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5" name="object 27"/>
          <p:cNvSpPr txBox="1"/>
          <p:nvPr/>
        </p:nvSpPr>
        <p:spPr>
          <a:xfrm>
            <a:off x="4797025" y="6309320"/>
            <a:ext cx="11525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 panose="020F0502020204030204" pitchFamily="34" charset="0"/>
                <a:cs typeface="Arial"/>
              </a:rPr>
              <a:t>vector</a:t>
            </a:r>
            <a:r>
              <a:rPr sz="1400" spc="-90" dirty="0">
                <a:latin typeface="Calibri" panose="020F0502020204030204" pitchFamily="34" charset="0"/>
                <a:cs typeface="Arial"/>
              </a:rPr>
              <a:t> </a:t>
            </a:r>
            <a:r>
              <a:rPr sz="1400" dirty="0">
                <a:latin typeface="Calibri" panose="020F0502020204030204" pitchFamily="34" charset="0"/>
                <a:cs typeface="Arial"/>
              </a:rPr>
              <a:t>register</a:t>
            </a:r>
          </a:p>
        </p:txBody>
      </p:sp>
      <p:sp>
        <p:nvSpPr>
          <p:cNvPr id="26" name="object 28"/>
          <p:cNvSpPr/>
          <p:nvPr/>
        </p:nvSpPr>
        <p:spPr>
          <a:xfrm>
            <a:off x="2033777" y="4025289"/>
            <a:ext cx="438150" cy="523875"/>
          </a:xfrm>
          <a:custGeom>
            <a:avLst/>
            <a:gdLst/>
            <a:ahLst/>
            <a:cxnLst/>
            <a:rect l="l" t="t" r="r" b="b"/>
            <a:pathLst>
              <a:path w="438150" h="523875">
                <a:moveTo>
                  <a:pt x="0" y="392938"/>
                </a:moveTo>
                <a:lnTo>
                  <a:pt x="109601" y="392938"/>
                </a:lnTo>
                <a:lnTo>
                  <a:pt x="109601" y="0"/>
                </a:lnTo>
                <a:lnTo>
                  <a:pt x="328676" y="0"/>
                </a:lnTo>
                <a:lnTo>
                  <a:pt x="328676" y="392938"/>
                </a:lnTo>
                <a:lnTo>
                  <a:pt x="438150" y="392938"/>
                </a:lnTo>
                <a:lnTo>
                  <a:pt x="219075" y="523875"/>
                </a:lnTo>
                <a:lnTo>
                  <a:pt x="0" y="392938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7" name="object 29"/>
          <p:cNvSpPr/>
          <p:nvPr/>
        </p:nvSpPr>
        <p:spPr>
          <a:xfrm>
            <a:off x="6580505" y="3954041"/>
            <a:ext cx="438150" cy="523875"/>
          </a:xfrm>
          <a:custGeom>
            <a:avLst/>
            <a:gdLst/>
            <a:ahLst/>
            <a:cxnLst/>
            <a:rect l="l" t="t" r="r" b="b"/>
            <a:pathLst>
              <a:path w="438150" h="523875">
                <a:moveTo>
                  <a:pt x="0" y="392938"/>
                </a:moveTo>
                <a:lnTo>
                  <a:pt x="109474" y="392938"/>
                </a:lnTo>
                <a:lnTo>
                  <a:pt x="109474" y="0"/>
                </a:lnTo>
                <a:lnTo>
                  <a:pt x="328549" y="0"/>
                </a:lnTo>
                <a:lnTo>
                  <a:pt x="328549" y="392938"/>
                </a:lnTo>
                <a:lnTo>
                  <a:pt x="438150" y="392938"/>
                </a:lnTo>
                <a:lnTo>
                  <a:pt x="219075" y="523875"/>
                </a:lnTo>
                <a:lnTo>
                  <a:pt x="0" y="392938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8" name="object 30"/>
          <p:cNvSpPr txBox="1"/>
          <p:nvPr/>
        </p:nvSpPr>
        <p:spPr>
          <a:xfrm>
            <a:off x="599033" y="5615608"/>
            <a:ext cx="1327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alibri" panose="020F0502020204030204" pitchFamily="34" charset="0"/>
                <a:cs typeface="Courier New"/>
              </a:rPr>
              <a:t>+</a:t>
            </a:r>
            <a:endParaRPr sz="140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29" name="object 31"/>
          <p:cNvSpPr txBox="1"/>
          <p:nvPr/>
        </p:nvSpPr>
        <p:spPr>
          <a:xfrm>
            <a:off x="4513326" y="1931186"/>
            <a:ext cx="4518660" cy="1921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51968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scalar</a:t>
            </a:r>
            <a:r>
              <a:rPr sz="1200" b="1" spc="-10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2"/>
          <p:cNvSpPr/>
          <p:nvPr/>
        </p:nvSpPr>
        <p:spPr>
          <a:xfrm>
            <a:off x="4479035" y="1897149"/>
            <a:ext cx="4640579" cy="2043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4513326" y="1931186"/>
            <a:ext cx="4518660" cy="1921510"/>
          </a:xfrm>
          <a:custGeom>
            <a:avLst/>
            <a:gdLst/>
            <a:ahLst/>
            <a:cxnLst/>
            <a:rect l="l" t="t" r="r" b="b"/>
            <a:pathLst>
              <a:path w="4518659" h="1921510">
                <a:moveTo>
                  <a:pt x="0" y="1921509"/>
                </a:moveTo>
                <a:lnTo>
                  <a:pt x="4518152" y="1921509"/>
                </a:lnTo>
                <a:lnTo>
                  <a:pt x="4518152" y="0"/>
                </a:lnTo>
                <a:lnTo>
                  <a:pt x="0" y="0"/>
                </a:lnTo>
                <a:lnTo>
                  <a:pt x="0" y="19215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/>
          <p:cNvSpPr txBox="1"/>
          <p:nvPr/>
        </p:nvSpPr>
        <p:spPr>
          <a:xfrm>
            <a:off x="4513326" y="1931186"/>
            <a:ext cx="4518660" cy="1921510"/>
          </a:xfrm>
          <a:prstGeom prst="rect">
            <a:avLst/>
          </a:prstGeom>
          <a:ln w="15874">
            <a:solidFill>
              <a:srgbClr val="2C2CB8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545"/>
              </a:spcBef>
            </a:pPr>
            <a:r>
              <a:rPr sz="1400" b="1" spc="-5" dirty="0">
                <a:latin typeface="Courier New"/>
                <a:cs typeface="Courier New"/>
              </a:rPr>
              <a:t>#define MAX</a:t>
            </a:r>
            <a:r>
              <a:rPr sz="1400" b="1" spc="-8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...</a:t>
            </a:r>
            <a:endParaRPr sz="1400" dirty="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720"/>
              </a:spcBef>
            </a:pPr>
            <a:r>
              <a:rPr sz="1400" b="1" u="heavy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u="heavy" spc="-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FF"/>
                </a:solidFill>
                <a:latin typeface="Courier New"/>
                <a:cs typeface="Courier New"/>
              </a:rPr>
              <a:t>m256d </a:t>
            </a:r>
            <a:r>
              <a:rPr sz="1400" b="1" spc="-5" dirty="0">
                <a:latin typeface="Courier New"/>
                <a:cs typeface="Courier New"/>
              </a:rPr>
              <a:t>A[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MAX</a:t>
            </a:r>
            <a:r>
              <a:rPr sz="1400" b="1" spc="-5" dirty="0">
                <a:latin typeface="Courier New"/>
                <a:cs typeface="Courier New"/>
              </a:rPr>
              <a:t>], B[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MAX</a:t>
            </a:r>
            <a:r>
              <a:rPr sz="1400" b="1" spc="-5" dirty="0">
                <a:latin typeface="Courier New"/>
                <a:cs typeface="Courier New"/>
              </a:rPr>
              <a:t>],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C[</a:t>
            </a:r>
            <a:r>
              <a:rPr sz="1400" b="1" spc="-10" dirty="0">
                <a:solidFill>
                  <a:srgbClr val="FF0000"/>
                </a:solidFill>
                <a:latin typeface="Courier New"/>
                <a:cs typeface="Courier New"/>
              </a:rPr>
              <a:t>MAX</a:t>
            </a:r>
            <a:r>
              <a:rPr sz="1400" b="1" spc="-10" dirty="0">
                <a:latin typeface="Courier New"/>
                <a:cs typeface="Courier New"/>
              </a:rPr>
              <a:t>];</a:t>
            </a:r>
            <a:endParaRPr sz="1400" dirty="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490"/>
              </a:spcBef>
            </a:pPr>
            <a:r>
              <a:rPr sz="1400" b="1" spc="-5" dirty="0">
                <a:latin typeface="Courier New"/>
                <a:cs typeface="Courier New"/>
              </a:rPr>
              <a:t>int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ctr;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for </a:t>
            </a:r>
            <a:r>
              <a:rPr sz="1400" b="1" spc="-10" dirty="0">
                <a:latin typeface="Courier New"/>
                <a:cs typeface="Courier New"/>
              </a:rPr>
              <a:t>(ctr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0; ctr </a:t>
            </a:r>
            <a:r>
              <a:rPr sz="1400" b="1" dirty="0">
                <a:latin typeface="Courier New"/>
                <a:cs typeface="Courier New"/>
              </a:rPr>
              <a:t>&lt; </a:t>
            </a:r>
            <a:r>
              <a:rPr sz="1400" b="1" spc="-10" dirty="0">
                <a:latin typeface="Courier New"/>
                <a:cs typeface="Courier New"/>
              </a:rPr>
              <a:t>MAX; </a:t>
            </a:r>
            <a:r>
              <a:rPr sz="1400" b="1" spc="-5" dirty="0">
                <a:latin typeface="Courier New"/>
                <a:cs typeface="Courier New"/>
              </a:rPr>
              <a:t>ctr++)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432434">
              <a:lnSpc>
                <a:spcPct val="100000"/>
              </a:lnSpc>
              <a:spcBef>
                <a:spcPts val="420"/>
              </a:spcBef>
            </a:pPr>
            <a:r>
              <a:rPr sz="1400" b="1" spc="-5" dirty="0">
                <a:latin typeface="Courier New"/>
                <a:cs typeface="Courier New"/>
              </a:rPr>
              <a:t>C[ctr]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0000FF"/>
                </a:solidFill>
                <a:latin typeface="Courier New"/>
                <a:cs typeface="Courier New"/>
              </a:rPr>
              <a:t>_mm256_add_pd(</a:t>
            </a:r>
            <a:r>
              <a:rPr sz="1400" b="1" spc="-5" dirty="0">
                <a:latin typeface="Courier New"/>
                <a:cs typeface="Courier New"/>
              </a:rPr>
              <a:t>A[ctr],</a:t>
            </a:r>
            <a:r>
              <a:rPr sz="1400" b="1" spc="-7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B[ctr];</a:t>
            </a:r>
            <a:endParaRPr sz="1400" dirty="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42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33" name="object 35"/>
          <p:cNvSpPr txBox="1"/>
          <p:nvPr/>
        </p:nvSpPr>
        <p:spPr>
          <a:xfrm>
            <a:off x="376446" y="6321220"/>
            <a:ext cx="109020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 smtClean="0">
                <a:latin typeface="Calibri" panose="020F0502020204030204" pitchFamily="34" charset="0"/>
                <a:cs typeface="Arial"/>
              </a:rPr>
              <a:t>scalar</a:t>
            </a:r>
            <a:r>
              <a:rPr lang="en-US" sz="1400" dirty="0" smtClean="0">
                <a:latin typeface="Calibri" panose="020F0502020204030204" pitchFamily="34" charset="0"/>
                <a:cs typeface="Arial"/>
              </a:rPr>
              <a:t> </a:t>
            </a:r>
            <a:r>
              <a:rPr sz="1400" dirty="0" smtClean="0">
                <a:latin typeface="Calibri" panose="020F0502020204030204" pitchFamily="34" charset="0"/>
                <a:cs typeface="Arial"/>
              </a:rPr>
              <a:t>register</a:t>
            </a:r>
            <a:endParaRPr sz="1400" dirty="0"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68035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" dirty="0">
                <a:latin typeface="Calibri" panose="020F0502020204030204" pitchFamily="34" charset="0"/>
              </a:rPr>
              <a:t>SIMD </a:t>
            </a:r>
            <a:r>
              <a:rPr lang="en-US" altLang="ko-KR" dirty="0">
                <a:latin typeface="Calibri" panose="020F0502020204030204" pitchFamily="34" charset="0"/>
              </a:rPr>
              <a:t>Vectorization</a:t>
            </a:r>
            <a:r>
              <a:rPr lang="en-US" altLang="ko-KR" spc="-65" dirty="0">
                <a:latin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</a:rPr>
              <a:t>(cont.)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175804"/>
            <a:ext cx="8229600" cy="1358541"/>
          </a:xfrm>
        </p:spPr>
        <p:txBody>
          <a:bodyPr>
            <a:normAutofit fontScale="92500" lnSpcReduction="10000"/>
          </a:bodyPr>
          <a:lstStyle/>
          <a:p>
            <a:pPr marL="347980" indent="-335280">
              <a:lnSpc>
                <a:spcPct val="100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lang="en-US" altLang="ko-KR" sz="2000" spc="-20" dirty="0">
                <a:latin typeface="Calibri" panose="020F0502020204030204" pitchFamily="34" charset="0"/>
                <a:cs typeface="Arial"/>
              </a:rPr>
              <a:t>Vector </a:t>
            </a:r>
            <a:r>
              <a:rPr lang="en-US" altLang="ko-KR" sz="2000" dirty="0">
                <a:latin typeface="Calibri" panose="020F0502020204030204" pitchFamily="34" charset="0"/>
                <a:cs typeface="Arial"/>
              </a:rPr>
              <a:t>code uses </a:t>
            </a:r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  <a:cs typeface="Arial"/>
              </a:rPr>
              <a:t>single instruction, but multiple data items</a:t>
            </a:r>
            <a:r>
              <a:rPr lang="en-US" altLang="ko-KR" sz="2000" spc="-130" dirty="0">
                <a:solidFill>
                  <a:srgbClr val="FF0000"/>
                </a:solidFill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000" dirty="0">
                <a:latin typeface="Calibri" panose="020F0502020204030204" pitchFamily="34" charset="0"/>
                <a:cs typeface="Arial"/>
              </a:rPr>
              <a:t>(</a:t>
            </a:r>
            <a:r>
              <a:rPr lang="en-US" altLang="ko-KR" sz="2000" dirty="0" smtClean="0">
                <a:latin typeface="Calibri" panose="020F0502020204030204" pitchFamily="34" charset="0"/>
                <a:cs typeface="Arial"/>
              </a:rPr>
              <a:t>vector elements</a:t>
            </a:r>
            <a:r>
              <a:rPr lang="en-US" altLang="ko-KR" sz="2000" dirty="0">
                <a:latin typeface="Calibri" panose="020F0502020204030204" pitchFamily="34" charset="0"/>
                <a:cs typeface="Arial"/>
              </a:rPr>
              <a:t>)</a:t>
            </a:r>
          </a:p>
          <a:p>
            <a:pPr marL="748665" lvl="1" indent="-278765">
              <a:lnSpc>
                <a:spcPct val="100000"/>
              </a:lnSpc>
              <a:spcBef>
                <a:spcPts val="830"/>
              </a:spcBef>
              <a:buFont typeface="Wingdings"/>
              <a:buChar char=""/>
              <a:tabLst>
                <a:tab pos="748665" algn="l"/>
                <a:tab pos="749300" algn="l"/>
              </a:tabLst>
            </a:pP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called 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S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ingle 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I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nstruction 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M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ultiple 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D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ata</a:t>
            </a:r>
            <a:r>
              <a:rPr lang="en-US" altLang="ko-KR" sz="1600" spc="15" dirty="0"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(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SIMD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)</a:t>
            </a:r>
            <a:endParaRPr lang="en-US" altLang="ko-KR" sz="1600" dirty="0">
              <a:latin typeface="Calibri" panose="020F0502020204030204" pitchFamily="34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lang="en-US" altLang="ko-KR" sz="2000" dirty="0">
                <a:latin typeface="Calibri" panose="020F0502020204030204" pitchFamily="34" charset="0"/>
                <a:cs typeface="Arial"/>
              </a:rPr>
              <a:t>Scalar code operates on 1 data item per</a:t>
            </a:r>
            <a:r>
              <a:rPr lang="en-US" altLang="ko-KR" sz="2000" spc="-175" dirty="0"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2000" dirty="0">
                <a:latin typeface="Calibri" panose="020F0502020204030204" pitchFamily="34" charset="0"/>
                <a:cs typeface="Arial"/>
              </a:rPr>
              <a:t>operation</a:t>
            </a:r>
          </a:p>
          <a:p>
            <a:pPr marL="748665" lvl="1" indent="-278765">
              <a:lnSpc>
                <a:spcPct val="100000"/>
              </a:lnSpc>
              <a:spcBef>
                <a:spcPts val="835"/>
              </a:spcBef>
              <a:buFont typeface="Wingdings"/>
              <a:buChar char=""/>
              <a:tabLst>
                <a:tab pos="748665" algn="l"/>
                <a:tab pos="749300" algn="l"/>
              </a:tabLst>
            </a:pP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called 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S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ingle 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I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nstruction 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S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ingle 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D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ata</a:t>
            </a:r>
            <a:r>
              <a:rPr lang="en-US" altLang="ko-KR" sz="1600" spc="10" dirty="0">
                <a:latin typeface="Calibri" panose="020F0502020204030204" pitchFamily="34" charset="0"/>
                <a:cs typeface="Arial"/>
              </a:rPr>
              <a:t> </a:t>
            </a:r>
            <a:r>
              <a:rPr lang="en-US" altLang="ko-KR" sz="1600" spc="-5" dirty="0">
                <a:latin typeface="Calibri" panose="020F0502020204030204" pitchFamily="34" charset="0"/>
                <a:cs typeface="Arial"/>
              </a:rPr>
              <a:t>(</a:t>
            </a:r>
            <a:r>
              <a:rPr lang="en-US" altLang="ko-KR" sz="1600" spc="-5" dirty="0">
                <a:solidFill>
                  <a:srgbClr val="F60000"/>
                </a:solidFill>
                <a:latin typeface="Calibri" panose="020F0502020204030204" pitchFamily="34" charset="0"/>
                <a:cs typeface="Arial"/>
              </a:rPr>
              <a:t>SISD</a:t>
            </a:r>
            <a:r>
              <a:rPr lang="en-US" altLang="ko-KR" sz="1600" spc="-5" dirty="0" smtClean="0">
                <a:latin typeface="Calibri" panose="020F0502020204030204" pitchFamily="34" charset="0"/>
                <a:cs typeface="Arial"/>
              </a:rPr>
              <a:t>)</a:t>
            </a:r>
            <a:endParaRPr lang="en-US" altLang="ko-KR" sz="1600" dirty="0">
              <a:latin typeface="Calibri" panose="020F0502020204030204" pitchFamily="34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063" y="952500"/>
            <a:ext cx="3998976" cy="204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455" y="987297"/>
            <a:ext cx="3876675" cy="1925955"/>
          </a:xfrm>
          <a:custGeom>
            <a:avLst/>
            <a:gdLst/>
            <a:ahLst/>
            <a:cxnLst/>
            <a:rect l="l" t="t" r="r" b="b"/>
            <a:pathLst>
              <a:path w="3876675" h="1925955">
                <a:moveTo>
                  <a:pt x="0" y="1925574"/>
                </a:moveTo>
                <a:lnTo>
                  <a:pt x="3876675" y="1925574"/>
                </a:lnTo>
                <a:lnTo>
                  <a:pt x="3876675" y="0"/>
                </a:lnTo>
                <a:lnTo>
                  <a:pt x="0" y="0"/>
                </a:lnTo>
                <a:lnTo>
                  <a:pt x="0" y="1925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5455" y="987297"/>
            <a:ext cx="3876675" cy="1925955"/>
          </a:xfrm>
          <a:prstGeom prst="rect">
            <a:avLst/>
          </a:prstGeom>
          <a:ln w="15875">
            <a:solidFill>
              <a:srgbClr val="2C2CB8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111760" marR="973455">
              <a:lnSpc>
                <a:spcPct val="125000"/>
              </a:lnSpc>
              <a:spcBef>
                <a:spcPts val="1000"/>
              </a:spcBef>
            </a:pPr>
            <a:r>
              <a:rPr sz="1400" b="1" spc="-5" dirty="0">
                <a:latin typeface="Courier New"/>
                <a:cs typeface="Courier New"/>
              </a:rPr>
              <a:t>double a[4*MAX], b[4*MAX];  double</a:t>
            </a:r>
            <a:r>
              <a:rPr sz="1400" b="1" spc="-6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c[4*MAX];</a:t>
            </a:r>
            <a:endParaRPr sz="1400">
              <a:latin typeface="Courier New"/>
              <a:cs typeface="Courier New"/>
            </a:endParaRPr>
          </a:p>
          <a:p>
            <a:pPr marL="111760">
              <a:lnSpc>
                <a:spcPct val="100000"/>
              </a:lnSpc>
              <a:spcBef>
                <a:spcPts val="420"/>
              </a:spcBef>
            </a:pPr>
            <a:r>
              <a:rPr sz="1400" b="1" spc="-5" dirty="0">
                <a:latin typeface="Courier New"/>
                <a:cs typeface="Courier New"/>
              </a:rPr>
              <a:t>int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ctr;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538480" marR="15240" indent="-426720">
              <a:lnSpc>
                <a:spcPct val="1129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for </a:t>
            </a:r>
            <a:r>
              <a:rPr sz="1400" b="1" spc="-10" dirty="0">
                <a:latin typeface="Courier New"/>
                <a:cs typeface="Courier New"/>
              </a:rPr>
              <a:t>(ctr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0; ctr </a:t>
            </a:r>
            <a:r>
              <a:rPr sz="1400" b="1" dirty="0">
                <a:latin typeface="Courier New"/>
                <a:cs typeface="Courier New"/>
              </a:rPr>
              <a:t>&lt; </a:t>
            </a:r>
            <a:r>
              <a:rPr sz="1400" b="1" spc="-10" dirty="0">
                <a:latin typeface="Courier New"/>
                <a:cs typeface="Courier New"/>
              </a:rPr>
              <a:t>4*MAX; </a:t>
            </a:r>
            <a:r>
              <a:rPr sz="1400" b="1" spc="-5" dirty="0">
                <a:latin typeface="Courier New"/>
                <a:cs typeface="Courier New"/>
              </a:rPr>
              <a:t>ctr++) </a:t>
            </a:r>
            <a:r>
              <a:rPr sz="1400" b="1" dirty="0">
                <a:latin typeface="Courier New"/>
                <a:cs typeface="Courier New"/>
              </a:rPr>
              <a:t>{  </a:t>
            </a:r>
            <a:r>
              <a:rPr sz="1400" b="1" spc="-5" dirty="0">
                <a:latin typeface="Courier New"/>
                <a:cs typeface="Courier New"/>
              </a:rPr>
              <a:t>c[ctr]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a[ctr] </a:t>
            </a:r>
            <a:r>
              <a:rPr sz="1400" b="1" dirty="0">
                <a:latin typeface="Courier New"/>
                <a:cs typeface="Courier New"/>
              </a:rPr>
              <a:t>+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b[ctr];</a:t>
            </a:r>
            <a:endParaRPr sz="1400">
              <a:latin typeface="Courier New"/>
              <a:cs typeface="Courier New"/>
            </a:endParaRPr>
          </a:p>
          <a:p>
            <a:pPr marL="111760">
              <a:lnSpc>
                <a:spcPct val="100000"/>
              </a:lnSpc>
              <a:spcBef>
                <a:spcPts val="215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8744" y="3026409"/>
            <a:ext cx="8661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scalar</a:t>
            </a:r>
            <a:r>
              <a:rPr sz="1200" b="1" spc="-10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9"/>
          <p:cNvSpPr/>
          <p:nvPr/>
        </p:nvSpPr>
        <p:spPr>
          <a:xfrm>
            <a:off x="4722748" y="3529965"/>
            <a:ext cx="2409825" cy="144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4750689" y="4353941"/>
            <a:ext cx="13271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+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5341365" y="4353941"/>
            <a:ext cx="13271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+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5913246" y="4344542"/>
            <a:ext cx="13271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+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3"/>
          <p:cNvSpPr txBox="1"/>
          <p:nvPr/>
        </p:nvSpPr>
        <p:spPr>
          <a:xfrm>
            <a:off x="6484746" y="4335017"/>
            <a:ext cx="13271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+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7227823" y="3533140"/>
            <a:ext cx="1214437" cy="143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/>
          <p:cNvSpPr txBox="1"/>
          <p:nvPr/>
        </p:nvSpPr>
        <p:spPr>
          <a:xfrm>
            <a:off x="8118475" y="2982721"/>
            <a:ext cx="8801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vector</a:t>
            </a:r>
            <a:r>
              <a:rPr sz="1200" b="1" spc="-9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307949" y="3374390"/>
            <a:ext cx="3467100" cy="1645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/>
          <p:cNvSpPr txBox="1"/>
          <p:nvPr/>
        </p:nvSpPr>
        <p:spPr>
          <a:xfrm>
            <a:off x="684377" y="3481958"/>
            <a:ext cx="45212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a[0]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1370202" y="3481958"/>
            <a:ext cx="45212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a[1]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8" name="object 19"/>
          <p:cNvSpPr txBox="1"/>
          <p:nvPr/>
        </p:nvSpPr>
        <p:spPr>
          <a:xfrm>
            <a:off x="2018157" y="3481958"/>
            <a:ext cx="45212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a[2]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9" name="object 20"/>
          <p:cNvSpPr txBox="1"/>
          <p:nvPr/>
        </p:nvSpPr>
        <p:spPr>
          <a:xfrm>
            <a:off x="2646679" y="3481958"/>
            <a:ext cx="45212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a[3]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0" name="object 21"/>
          <p:cNvSpPr txBox="1"/>
          <p:nvPr/>
        </p:nvSpPr>
        <p:spPr>
          <a:xfrm>
            <a:off x="3256534" y="3481958"/>
            <a:ext cx="45212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a[4]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1" name="object 22"/>
          <p:cNvSpPr txBox="1"/>
          <p:nvPr/>
        </p:nvSpPr>
        <p:spPr>
          <a:xfrm>
            <a:off x="674928" y="3889755"/>
            <a:ext cx="45212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b[0]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2" name="object 23"/>
          <p:cNvSpPr txBox="1"/>
          <p:nvPr/>
        </p:nvSpPr>
        <p:spPr>
          <a:xfrm>
            <a:off x="665175" y="4651755"/>
            <a:ext cx="452120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c[0]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3" name="object 24"/>
          <p:cNvSpPr txBox="1"/>
          <p:nvPr/>
        </p:nvSpPr>
        <p:spPr>
          <a:xfrm>
            <a:off x="4760848" y="3255390"/>
            <a:ext cx="1927225" cy="2635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520"/>
              </a:lnSpc>
            </a:pP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C[0] </a:t>
            </a:r>
            <a:r>
              <a:rPr sz="1400" b="1" dirty="0">
                <a:solidFill>
                  <a:srgbClr val="F60000"/>
                </a:solidFill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A[0] </a:t>
            </a:r>
            <a:r>
              <a:rPr sz="1400" b="1" dirty="0">
                <a:solidFill>
                  <a:srgbClr val="F60000"/>
                </a:solidFill>
                <a:latin typeface="Courier New"/>
                <a:cs typeface="Courier New"/>
              </a:rPr>
              <a:t>+</a:t>
            </a:r>
            <a:r>
              <a:rPr sz="1400" b="1" spc="-110" dirty="0">
                <a:solidFill>
                  <a:srgbClr val="F6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B[0]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4" name="object 25"/>
          <p:cNvSpPr txBox="1"/>
          <p:nvPr/>
        </p:nvSpPr>
        <p:spPr>
          <a:xfrm>
            <a:off x="7278623" y="3236341"/>
            <a:ext cx="1076325" cy="2635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520"/>
              </a:lnSpc>
            </a:pP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C[1] </a:t>
            </a:r>
            <a:r>
              <a:rPr sz="1400" b="1" dirty="0">
                <a:solidFill>
                  <a:srgbClr val="F60000"/>
                </a:solidFill>
                <a:latin typeface="Courier New"/>
                <a:cs typeface="Courier New"/>
              </a:rPr>
              <a:t>=</a:t>
            </a:r>
            <a:r>
              <a:rPr sz="1400" b="1" spc="-95" dirty="0">
                <a:solidFill>
                  <a:srgbClr val="F60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60000"/>
                </a:solidFill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5" name="object 26"/>
          <p:cNvSpPr/>
          <p:nvPr/>
        </p:nvSpPr>
        <p:spPr>
          <a:xfrm>
            <a:off x="1892045" y="3010535"/>
            <a:ext cx="334010" cy="401320"/>
          </a:xfrm>
          <a:custGeom>
            <a:avLst/>
            <a:gdLst/>
            <a:ahLst/>
            <a:cxnLst/>
            <a:rect l="l" t="t" r="r" b="b"/>
            <a:pathLst>
              <a:path w="334010" h="401320">
                <a:moveTo>
                  <a:pt x="333756" y="301243"/>
                </a:moveTo>
                <a:lnTo>
                  <a:pt x="0" y="301243"/>
                </a:lnTo>
                <a:lnTo>
                  <a:pt x="166878" y="401065"/>
                </a:lnTo>
                <a:lnTo>
                  <a:pt x="333756" y="301243"/>
                </a:lnTo>
                <a:close/>
              </a:path>
              <a:path w="334010" h="401320">
                <a:moveTo>
                  <a:pt x="250317" y="0"/>
                </a:moveTo>
                <a:lnTo>
                  <a:pt x="83439" y="0"/>
                </a:lnTo>
                <a:lnTo>
                  <a:pt x="83439" y="301243"/>
                </a:lnTo>
                <a:lnTo>
                  <a:pt x="250317" y="301243"/>
                </a:lnTo>
                <a:lnTo>
                  <a:pt x="2503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/>
          <p:cNvSpPr/>
          <p:nvPr/>
        </p:nvSpPr>
        <p:spPr>
          <a:xfrm>
            <a:off x="1892045" y="3010535"/>
            <a:ext cx="334010" cy="401320"/>
          </a:xfrm>
          <a:custGeom>
            <a:avLst/>
            <a:gdLst/>
            <a:ahLst/>
            <a:cxnLst/>
            <a:rect l="l" t="t" r="r" b="b"/>
            <a:pathLst>
              <a:path w="334010" h="401320">
                <a:moveTo>
                  <a:pt x="0" y="301243"/>
                </a:moveTo>
                <a:lnTo>
                  <a:pt x="83439" y="301243"/>
                </a:lnTo>
                <a:lnTo>
                  <a:pt x="83439" y="0"/>
                </a:lnTo>
                <a:lnTo>
                  <a:pt x="250317" y="0"/>
                </a:lnTo>
                <a:lnTo>
                  <a:pt x="250317" y="301243"/>
                </a:lnTo>
                <a:lnTo>
                  <a:pt x="333756" y="301243"/>
                </a:lnTo>
                <a:lnTo>
                  <a:pt x="166878" y="401065"/>
                </a:lnTo>
                <a:lnTo>
                  <a:pt x="0" y="301243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/>
          <p:cNvSpPr txBox="1"/>
          <p:nvPr/>
        </p:nvSpPr>
        <p:spPr>
          <a:xfrm>
            <a:off x="549655" y="4308855"/>
            <a:ext cx="13271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+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8" name="object 29"/>
          <p:cNvSpPr txBox="1"/>
          <p:nvPr/>
        </p:nvSpPr>
        <p:spPr>
          <a:xfrm>
            <a:off x="4527422" y="976375"/>
            <a:ext cx="4518660" cy="1921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51968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scalar</a:t>
            </a:r>
            <a:r>
              <a:rPr sz="1200" b="1" spc="-1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30"/>
          <p:cNvSpPr/>
          <p:nvPr/>
        </p:nvSpPr>
        <p:spPr>
          <a:xfrm>
            <a:off x="4492752" y="941832"/>
            <a:ext cx="4640580" cy="2043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/>
          <p:cNvSpPr/>
          <p:nvPr/>
        </p:nvSpPr>
        <p:spPr>
          <a:xfrm>
            <a:off x="4527422" y="976375"/>
            <a:ext cx="4518660" cy="1921510"/>
          </a:xfrm>
          <a:custGeom>
            <a:avLst/>
            <a:gdLst/>
            <a:ahLst/>
            <a:cxnLst/>
            <a:rect l="l" t="t" r="r" b="b"/>
            <a:pathLst>
              <a:path w="4518659" h="1921510">
                <a:moveTo>
                  <a:pt x="0" y="1921510"/>
                </a:moveTo>
                <a:lnTo>
                  <a:pt x="4518152" y="1921510"/>
                </a:lnTo>
                <a:lnTo>
                  <a:pt x="4518152" y="0"/>
                </a:lnTo>
                <a:lnTo>
                  <a:pt x="0" y="0"/>
                </a:lnTo>
                <a:lnTo>
                  <a:pt x="0" y="1921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/>
          <p:cNvSpPr txBox="1"/>
          <p:nvPr/>
        </p:nvSpPr>
        <p:spPr>
          <a:xfrm>
            <a:off x="4527422" y="976375"/>
            <a:ext cx="4518660" cy="1921510"/>
          </a:xfrm>
          <a:prstGeom prst="rect">
            <a:avLst/>
          </a:prstGeom>
          <a:ln w="15875">
            <a:solidFill>
              <a:srgbClr val="2C2CB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540"/>
              </a:spcBef>
            </a:pPr>
            <a:r>
              <a:rPr sz="1400" b="1" spc="-5" dirty="0">
                <a:latin typeface="Courier New"/>
                <a:cs typeface="Courier New"/>
              </a:rPr>
              <a:t>#define MAX</a:t>
            </a:r>
            <a:r>
              <a:rPr sz="1400" b="1" spc="-8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720"/>
              </a:spcBef>
            </a:pPr>
            <a:r>
              <a:rPr sz="1400" b="1" u="heavy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u="heavy" spc="-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FF"/>
                </a:solidFill>
                <a:latin typeface="Courier New"/>
                <a:cs typeface="Courier New"/>
              </a:rPr>
              <a:t>m256d </a:t>
            </a:r>
            <a:r>
              <a:rPr sz="1400" b="1" spc="-5" dirty="0">
                <a:latin typeface="Courier New"/>
                <a:cs typeface="Courier New"/>
              </a:rPr>
              <a:t>A[MAX], B[MAX],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C[MAX];</a:t>
            </a:r>
            <a:endParaRPr sz="140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490"/>
              </a:spcBef>
            </a:pPr>
            <a:r>
              <a:rPr sz="1400" b="1" spc="-5" dirty="0">
                <a:latin typeface="Courier New"/>
                <a:cs typeface="Courier New"/>
              </a:rPr>
              <a:t>int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ctr;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for </a:t>
            </a:r>
            <a:r>
              <a:rPr sz="1400" b="1" spc="-10" dirty="0">
                <a:latin typeface="Courier New"/>
                <a:cs typeface="Courier New"/>
              </a:rPr>
              <a:t>(ctr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0; ctr </a:t>
            </a:r>
            <a:r>
              <a:rPr sz="1400" b="1" dirty="0">
                <a:latin typeface="Courier New"/>
                <a:cs typeface="Courier New"/>
              </a:rPr>
              <a:t>&lt; </a:t>
            </a:r>
            <a:r>
              <a:rPr sz="1400" b="1" spc="-10" dirty="0">
                <a:latin typeface="Courier New"/>
                <a:cs typeface="Courier New"/>
              </a:rPr>
              <a:t>MAX; </a:t>
            </a:r>
            <a:r>
              <a:rPr sz="1400" b="1" spc="-5" dirty="0">
                <a:latin typeface="Courier New"/>
                <a:cs typeface="Courier New"/>
              </a:rPr>
              <a:t>ctr++)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2434">
              <a:lnSpc>
                <a:spcPct val="100000"/>
              </a:lnSpc>
              <a:spcBef>
                <a:spcPts val="420"/>
              </a:spcBef>
            </a:pPr>
            <a:r>
              <a:rPr sz="1400" b="1" spc="-5" dirty="0">
                <a:latin typeface="Courier New"/>
                <a:cs typeface="Courier New"/>
              </a:rPr>
              <a:t>C[ctr]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0000FF"/>
                </a:solidFill>
                <a:latin typeface="Courier New"/>
                <a:cs typeface="Courier New"/>
              </a:rPr>
              <a:t>_mm256_add_pd(</a:t>
            </a:r>
            <a:r>
              <a:rPr sz="1400" b="1" spc="-5" dirty="0">
                <a:latin typeface="Courier New"/>
                <a:cs typeface="Courier New"/>
              </a:rPr>
              <a:t>A[ctr],</a:t>
            </a:r>
            <a:r>
              <a:rPr sz="1400" b="1" spc="-7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B[ctr];</a:t>
            </a:r>
            <a:endParaRPr sz="140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42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2" name="object 34"/>
          <p:cNvSpPr/>
          <p:nvPr/>
        </p:nvSpPr>
        <p:spPr>
          <a:xfrm>
            <a:off x="6778243" y="2994025"/>
            <a:ext cx="334010" cy="401320"/>
          </a:xfrm>
          <a:custGeom>
            <a:avLst/>
            <a:gdLst/>
            <a:ahLst/>
            <a:cxnLst/>
            <a:rect l="l" t="t" r="r" b="b"/>
            <a:pathLst>
              <a:path w="334009" h="401320">
                <a:moveTo>
                  <a:pt x="0" y="301371"/>
                </a:moveTo>
                <a:lnTo>
                  <a:pt x="83438" y="301371"/>
                </a:lnTo>
                <a:lnTo>
                  <a:pt x="83438" y="0"/>
                </a:lnTo>
                <a:lnTo>
                  <a:pt x="250316" y="0"/>
                </a:lnTo>
                <a:lnTo>
                  <a:pt x="250316" y="301371"/>
                </a:lnTo>
                <a:lnTo>
                  <a:pt x="333755" y="301371"/>
                </a:lnTo>
                <a:lnTo>
                  <a:pt x="166877" y="401065"/>
                </a:lnTo>
                <a:lnTo>
                  <a:pt x="0" y="30137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273240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" dirty="0">
                <a:latin typeface="Calibri" panose="020F0502020204030204" pitchFamily="34" charset="0"/>
              </a:rPr>
              <a:t>SIMD </a:t>
            </a:r>
            <a:r>
              <a:rPr lang="en-US" altLang="ko-KR" dirty="0">
                <a:latin typeface="Calibri" panose="020F0502020204030204" pitchFamily="34" charset="0"/>
              </a:rPr>
              <a:t>Vectorization</a:t>
            </a:r>
            <a:r>
              <a:rPr lang="en-US" altLang="ko-KR" spc="-65" dirty="0">
                <a:latin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</a:rPr>
              <a:t>(cont.)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063" y="952500"/>
            <a:ext cx="3998976" cy="204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455" y="987297"/>
            <a:ext cx="3876675" cy="1925955"/>
          </a:xfrm>
          <a:custGeom>
            <a:avLst/>
            <a:gdLst/>
            <a:ahLst/>
            <a:cxnLst/>
            <a:rect l="l" t="t" r="r" b="b"/>
            <a:pathLst>
              <a:path w="3876675" h="1925955">
                <a:moveTo>
                  <a:pt x="0" y="1925574"/>
                </a:moveTo>
                <a:lnTo>
                  <a:pt x="3876675" y="1925574"/>
                </a:lnTo>
                <a:lnTo>
                  <a:pt x="3876675" y="0"/>
                </a:lnTo>
                <a:lnTo>
                  <a:pt x="0" y="0"/>
                </a:lnTo>
                <a:lnTo>
                  <a:pt x="0" y="1925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5455" y="987297"/>
            <a:ext cx="3876675" cy="1925955"/>
          </a:xfrm>
          <a:prstGeom prst="rect">
            <a:avLst/>
          </a:prstGeom>
          <a:ln w="15875">
            <a:solidFill>
              <a:srgbClr val="2C2CB8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111760" marR="973455">
              <a:lnSpc>
                <a:spcPct val="125000"/>
              </a:lnSpc>
              <a:spcBef>
                <a:spcPts val="1000"/>
              </a:spcBef>
            </a:pPr>
            <a:r>
              <a:rPr sz="1400" b="1" spc="-5" dirty="0" smtClean="0">
                <a:latin typeface="Courier New"/>
                <a:cs typeface="Courier New"/>
              </a:rPr>
              <a:t>double a[4*MAX], b[4*MAX];  double</a:t>
            </a:r>
            <a:r>
              <a:rPr sz="1400" b="1" spc="-60" dirty="0" smtClean="0">
                <a:latin typeface="Courier New"/>
                <a:cs typeface="Courier New"/>
              </a:rPr>
              <a:t> </a:t>
            </a:r>
            <a:r>
              <a:rPr sz="1400" b="1" spc="-10" dirty="0" smtClean="0">
                <a:latin typeface="Courier New"/>
                <a:cs typeface="Courier New"/>
              </a:rPr>
              <a:t>c[4*MAX];</a:t>
            </a:r>
            <a:endParaRPr sz="1400" dirty="0" smtClean="0">
              <a:latin typeface="Courier New"/>
              <a:cs typeface="Courier New"/>
            </a:endParaRPr>
          </a:p>
          <a:p>
            <a:pPr marL="111760">
              <a:lnSpc>
                <a:spcPct val="100000"/>
              </a:lnSpc>
              <a:spcBef>
                <a:spcPts val="420"/>
              </a:spcBef>
            </a:pPr>
            <a:r>
              <a:rPr sz="1400" b="1" spc="-5" dirty="0" err="1" smtClean="0">
                <a:latin typeface="Courier New"/>
                <a:cs typeface="Courier New"/>
              </a:rPr>
              <a:t>int</a:t>
            </a:r>
            <a:r>
              <a:rPr sz="1400" b="1" spc="-95" dirty="0" smtClean="0">
                <a:latin typeface="Courier New"/>
                <a:cs typeface="Courier New"/>
              </a:rPr>
              <a:t> 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;</a:t>
            </a:r>
            <a:endParaRPr sz="1400" dirty="0" smtClean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 smtClean="0">
              <a:latin typeface="Times New Roman"/>
              <a:cs typeface="Times New Roman"/>
            </a:endParaRPr>
          </a:p>
          <a:p>
            <a:pPr marL="538480" marR="15240" indent="-426720">
              <a:lnSpc>
                <a:spcPct val="112900"/>
              </a:lnSpc>
              <a:spcBef>
                <a:spcPts val="5"/>
              </a:spcBef>
            </a:pPr>
            <a:r>
              <a:rPr sz="1400" b="1" spc="-5" dirty="0" smtClean="0">
                <a:latin typeface="Courier New"/>
                <a:cs typeface="Courier New"/>
              </a:rPr>
              <a:t>for </a:t>
            </a:r>
            <a:r>
              <a:rPr sz="1400" b="1" spc="-10" dirty="0" smtClean="0">
                <a:latin typeface="Courier New"/>
                <a:cs typeface="Courier New"/>
              </a:rPr>
              <a:t>(</a:t>
            </a:r>
            <a:r>
              <a:rPr sz="1400" b="1" spc="-10" dirty="0" err="1" smtClean="0">
                <a:latin typeface="Courier New"/>
                <a:cs typeface="Courier New"/>
              </a:rPr>
              <a:t>ctr</a:t>
            </a:r>
            <a:r>
              <a:rPr sz="1400" b="1" spc="-10" dirty="0" smtClean="0">
                <a:latin typeface="Courier New"/>
                <a:cs typeface="Courier New"/>
              </a:rPr>
              <a:t> </a:t>
            </a:r>
            <a:r>
              <a:rPr sz="1400" b="1" dirty="0" smtClean="0">
                <a:latin typeface="Courier New"/>
                <a:cs typeface="Courier New"/>
              </a:rPr>
              <a:t>= </a:t>
            </a:r>
            <a:r>
              <a:rPr sz="1400" b="1" spc="-5" dirty="0" smtClean="0">
                <a:latin typeface="Courier New"/>
                <a:cs typeface="Courier New"/>
              </a:rPr>
              <a:t>0; 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 </a:t>
            </a:r>
            <a:r>
              <a:rPr sz="1400" b="1" dirty="0" smtClean="0">
                <a:latin typeface="Courier New"/>
                <a:cs typeface="Courier New"/>
              </a:rPr>
              <a:t>&lt; </a:t>
            </a:r>
            <a:r>
              <a:rPr sz="1400" b="1" spc="-10" dirty="0" smtClean="0">
                <a:latin typeface="Courier New"/>
                <a:cs typeface="Courier New"/>
              </a:rPr>
              <a:t>4*MAX; 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++) </a:t>
            </a:r>
            <a:r>
              <a:rPr sz="1400" b="1" dirty="0" smtClean="0">
                <a:latin typeface="Courier New"/>
                <a:cs typeface="Courier New"/>
              </a:rPr>
              <a:t>{  </a:t>
            </a:r>
            <a:r>
              <a:rPr sz="1400" b="1" spc="-5" dirty="0" smtClean="0">
                <a:latin typeface="Courier New"/>
                <a:cs typeface="Courier New"/>
              </a:rPr>
              <a:t>c[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] </a:t>
            </a:r>
            <a:r>
              <a:rPr sz="1400" b="1" dirty="0" smtClean="0">
                <a:latin typeface="Courier New"/>
                <a:cs typeface="Courier New"/>
              </a:rPr>
              <a:t>= </a:t>
            </a:r>
            <a:r>
              <a:rPr sz="1400" b="1" spc="-5" dirty="0" smtClean="0">
                <a:latin typeface="Courier New"/>
                <a:cs typeface="Courier New"/>
              </a:rPr>
              <a:t>a[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] </a:t>
            </a:r>
            <a:r>
              <a:rPr sz="1400" b="1" dirty="0" smtClean="0">
                <a:latin typeface="Courier New"/>
                <a:cs typeface="Courier New"/>
              </a:rPr>
              <a:t>+</a:t>
            </a:r>
            <a:r>
              <a:rPr sz="1400" b="1" spc="-95" dirty="0" smtClean="0">
                <a:latin typeface="Courier New"/>
                <a:cs typeface="Courier New"/>
              </a:rPr>
              <a:t> </a:t>
            </a:r>
            <a:r>
              <a:rPr sz="1400" b="1" spc="-10" dirty="0" smtClean="0">
                <a:latin typeface="Courier New"/>
                <a:cs typeface="Courier New"/>
              </a:rPr>
              <a:t>b[</a:t>
            </a:r>
            <a:r>
              <a:rPr sz="1400" b="1" spc="-10" dirty="0" err="1" smtClean="0">
                <a:latin typeface="Courier New"/>
                <a:cs typeface="Courier New"/>
              </a:rPr>
              <a:t>ctr</a:t>
            </a:r>
            <a:r>
              <a:rPr sz="1400" b="1" spc="-10" dirty="0" smtClean="0">
                <a:latin typeface="Courier New"/>
                <a:cs typeface="Courier New"/>
              </a:rPr>
              <a:t>];</a:t>
            </a:r>
            <a:endParaRPr sz="1400" dirty="0" smtClean="0">
              <a:latin typeface="Courier New"/>
              <a:cs typeface="Courier New"/>
            </a:endParaRPr>
          </a:p>
          <a:p>
            <a:pPr marL="111760">
              <a:lnSpc>
                <a:spcPct val="100000"/>
              </a:lnSpc>
              <a:spcBef>
                <a:spcPts val="215"/>
              </a:spcBef>
            </a:pPr>
            <a:r>
              <a:rPr sz="1400" b="1" dirty="0" smtClean="0"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28" name="object 29"/>
          <p:cNvSpPr txBox="1"/>
          <p:nvPr/>
        </p:nvSpPr>
        <p:spPr>
          <a:xfrm>
            <a:off x="4527422" y="976375"/>
            <a:ext cx="4518660" cy="1921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51968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scalar</a:t>
            </a:r>
            <a:r>
              <a:rPr sz="1200" b="1" spc="-1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30"/>
          <p:cNvSpPr/>
          <p:nvPr/>
        </p:nvSpPr>
        <p:spPr>
          <a:xfrm>
            <a:off x="4492752" y="941832"/>
            <a:ext cx="4640580" cy="2043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/>
          <p:cNvSpPr/>
          <p:nvPr/>
        </p:nvSpPr>
        <p:spPr>
          <a:xfrm>
            <a:off x="4527422" y="976375"/>
            <a:ext cx="4518660" cy="1921510"/>
          </a:xfrm>
          <a:custGeom>
            <a:avLst/>
            <a:gdLst/>
            <a:ahLst/>
            <a:cxnLst/>
            <a:rect l="l" t="t" r="r" b="b"/>
            <a:pathLst>
              <a:path w="4518659" h="1921510">
                <a:moveTo>
                  <a:pt x="0" y="1921510"/>
                </a:moveTo>
                <a:lnTo>
                  <a:pt x="4518152" y="1921510"/>
                </a:lnTo>
                <a:lnTo>
                  <a:pt x="4518152" y="0"/>
                </a:lnTo>
                <a:lnTo>
                  <a:pt x="0" y="0"/>
                </a:lnTo>
                <a:lnTo>
                  <a:pt x="0" y="1921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/>
          <p:cNvSpPr txBox="1"/>
          <p:nvPr/>
        </p:nvSpPr>
        <p:spPr>
          <a:xfrm>
            <a:off x="4527422" y="976375"/>
            <a:ext cx="4518660" cy="1921510"/>
          </a:xfrm>
          <a:prstGeom prst="rect">
            <a:avLst/>
          </a:prstGeom>
          <a:ln w="15875">
            <a:solidFill>
              <a:srgbClr val="2C2CB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540"/>
              </a:spcBef>
            </a:pPr>
            <a:r>
              <a:rPr sz="1400" b="1" spc="-5" dirty="0">
                <a:latin typeface="Courier New"/>
                <a:cs typeface="Courier New"/>
              </a:rPr>
              <a:t>#define MAX</a:t>
            </a:r>
            <a:r>
              <a:rPr sz="1400" b="1" spc="-8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...</a:t>
            </a:r>
            <a:endParaRPr sz="1400" dirty="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720"/>
              </a:spcBef>
            </a:pPr>
            <a:r>
              <a:rPr sz="1400" b="1" u="heavy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u="heavy" spc="-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FF"/>
                </a:solidFill>
                <a:latin typeface="Courier New"/>
                <a:cs typeface="Courier New"/>
              </a:rPr>
              <a:t>m256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d</a:t>
            </a:r>
            <a:r>
              <a:rPr sz="1400" b="1" spc="-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A[MAX], B[MAX],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C[MAX];</a:t>
            </a:r>
            <a:endParaRPr sz="1400" dirty="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490"/>
              </a:spcBef>
            </a:pPr>
            <a:r>
              <a:rPr sz="1400" b="1" spc="-5" dirty="0">
                <a:latin typeface="Courier New"/>
                <a:cs typeface="Courier New"/>
              </a:rPr>
              <a:t>int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ctr;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for </a:t>
            </a:r>
            <a:r>
              <a:rPr sz="1400" b="1" spc="-10" dirty="0">
                <a:latin typeface="Courier New"/>
                <a:cs typeface="Courier New"/>
              </a:rPr>
              <a:t>(ctr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0; ctr </a:t>
            </a:r>
            <a:r>
              <a:rPr sz="1400" b="1" dirty="0">
                <a:latin typeface="Courier New"/>
                <a:cs typeface="Courier New"/>
              </a:rPr>
              <a:t>&lt; </a:t>
            </a:r>
            <a:r>
              <a:rPr sz="1400" b="1" spc="-10" dirty="0">
                <a:latin typeface="Courier New"/>
                <a:cs typeface="Courier New"/>
              </a:rPr>
              <a:t>MAX; </a:t>
            </a:r>
            <a:r>
              <a:rPr sz="1400" b="1" spc="-5" dirty="0">
                <a:latin typeface="Courier New"/>
                <a:cs typeface="Courier New"/>
              </a:rPr>
              <a:t>ctr++)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432434">
              <a:lnSpc>
                <a:spcPct val="100000"/>
              </a:lnSpc>
              <a:spcBef>
                <a:spcPts val="420"/>
              </a:spcBef>
            </a:pPr>
            <a:r>
              <a:rPr sz="1400" b="1" spc="-5" dirty="0">
                <a:latin typeface="Courier New"/>
                <a:cs typeface="Courier New"/>
              </a:rPr>
              <a:t>C[ctr]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0000FF"/>
                </a:solidFill>
                <a:latin typeface="Courier New"/>
                <a:cs typeface="Courier New"/>
              </a:rPr>
              <a:t>_mm256_add_p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d</a:t>
            </a:r>
            <a:r>
              <a:rPr sz="1400" b="1" spc="-5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sz="1400" b="1" spc="-5" dirty="0">
                <a:latin typeface="Courier New"/>
                <a:cs typeface="Courier New"/>
              </a:rPr>
              <a:t>A[ctr],</a:t>
            </a:r>
            <a:r>
              <a:rPr sz="1400" b="1" spc="-7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B[ctr];</a:t>
            </a:r>
            <a:endParaRPr sz="1400" dirty="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42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1063" y="3035553"/>
            <a:ext cx="220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With “</a:t>
            </a:r>
            <a:r>
              <a:rPr lang="ko-KR" altLang="en-US" dirty="0" smtClean="0">
                <a:latin typeface="Calibri" panose="020F0502020204030204" pitchFamily="34" charset="0"/>
              </a:rPr>
              <a:t>MAX 5000000</a:t>
            </a:r>
            <a:r>
              <a:rPr lang="en-US" altLang="ko-KR" dirty="0" smtClean="0">
                <a:latin typeface="Calibri" panose="020F0502020204030204" pitchFamily="34" charset="0"/>
              </a:rPr>
              <a:t>”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8" y="3609020"/>
            <a:ext cx="3248025" cy="7810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50" y="3570920"/>
            <a:ext cx="3286125" cy="8191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691680" y="4599130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Calibri" panose="020F0502020204030204" pitchFamily="34" charset="0"/>
              </a:rPr>
              <a:t>64 sec</a:t>
            </a:r>
            <a:endParaRPr lang="ko-KR" altLang="en-US" sz="2400" b="1" dirty="0"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25979" y="4596204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Calibri" panose="020F0502020204030204" pitchFamily="34" charset="0"/>
              </a:rPr>
              <a:t>43 sec</a:t>
            </a:r>
            <a:endParaRPr lang="ko-KR" altLang="en-US" sz="2400" b="1" dirty="0"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21850" y="5724255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Calibri" panose="020F0502020204030204" pitchFamily="34" charset="0"/>
              </a:rPr>
              <a:t>~ 1.48 Speedup &lt; 4</a:t>
            </a:r>
            <a:endParaRPr lang="ko-KR" altLang="en-US" sz="2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8961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" dirty="0">
                <a:latin typeface="Calibri" panose="020F0502020204030204" pitchFamily="34" charset="0"/>
              </a:rPr>
              <a:t>SIMD </a:t>
            </a:r>
            <a:r>
              <a:rPr lang="en-US" altLang="ko-KR" dirty="0">
                <a:latin typeface="Calibri" panose="020F0502020204030204" pitchFamily="34" charset="0"/>
              </a:rPr>
              <a:t>Vectorization</a:t>
            </a:r>
            <a:r>
              <a:rPr lang="en-US" altLang="ko-KR" spc="-65" dirty="0">
                <a:latin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</a:rPr>
              <a:t>(cont.)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063" y="952500"/>
            <a:ext cx="3998976" cy="204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455" y="987297"/>
            <a:ext cx="3876675" cy="1925955"/>
          </a:xfrm>
          <a:custGeom>
            <a:avLst/>
            <a:gdLst/>
            <a:ahLst/>
            <a:cxnLst/>
            <a:rect l="l" t="t" r="r" b="b"/>
            <a:pathLst>
              <a:path w="3876675" h="1925955">
                <a:moveTo>
                  <a:pt x="0" y="1925574"/>
                </a:moveTo>
                <a:lnTo>
                  <a:pt x="3876675" y="1925574"/>
                </a:lnTo>
                <a:lnTo>
                  <a:pt x="3876675" y="0"/>
                </a:lnTo>
                <a:lnTo>
                  <a:pt x="0" y="0"/>
                </a:lnTo>
                <a:lnTo>
                  <a:pt x="0" y="1925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5455" y="987297"/>
            <a:ext cx="3876675" cy="1946648"/>
          </a:xfrm>
          <a:prstGeom prst="rect">
            <a:avLst/>
          </a:prstGeom>
          <a:ln w="15875">
            <a:solidFill>
              <a:srgbClr val="2C2CB8"/>
            </a:solidFill>
          </a:ln>
        </p:spPr>
        <p:txBody>
          <a:bodyPr vert="horz" wrap="square" lIns="0" tIns="127000" rIns="0" bIns="0" rtlCol="0">
            <a:noAutofit/>
          </a:bodyPr>
          <a:lstStyle/>
          <a:p>
            <a:pPr marL="111760" marR="973455">
              <a:lnSpc>
                <a:spcPct val="125000"/>
              </a:lnSpc>
              <a:spcBef>
                <a:spcPts val="1000"/>
              </a:spcBef>
            </a:pPr>
            <a:r>
              <a:rPr lang="en-US" sz="1400" b="1" spc="-5" dirty="0" smtClean="0">
                <a:latin typeface="Courier New"/>
                <a:cs typeface="Courier New"/>
              </a:rPr>
              <a:t>float </a:t>
            </a:r>
            <a:r>
              <a:rPr sz="1400" b="1" spc="-5" dirty="0" smtClean="0">
                <a:latin typeface="Courier New"/>
                <a:cs typeface="Courier New"/>
              </a:rPr>
              <a:t>a[4*MAX], b[4*MAX];  </a:t>
            </a:r>
            <a:r>
              <a:rPr lang="en-US" sz="1400" b="1" spc="-5" dirty="0" smtClean="0">
                <a:latin typeface="Courier New"/>
                <a:cs typeface="Courier New"/>
              </a:rPr>
              <a:t>float</a:t>
            </a:r>
            <a:r>
              <a:rPr sz="1400" b="1" spc="-60" dirty="0" smtClean="0">
                <a:latin typeface="Courier New"/>
                <a:cs typeface="Courier New"/>
              </a:rPr>
              <a:t> </a:t>
            </a:r>
            <a:r>
              <a:rPr sz="1400" b="1" spc="-10" dirty="0" smtClean="0">
                <a:latin typeface="Courier New"/>
                <a:cs typeface="Courier New"/>
              </a:rPr>
              <a:t>c[4*MAX];</a:t>
            </a:r>
            <a:endParaRPr sz="1400" dirty="0" smtClean="0">
              <a:latin typeface="Courier New"/>
              <a:cs typeface="Courier New"/>
            </a:endParaRPr>
          </a:p>
          <a:p>
            <a:pPr marL="111760">
              <a:lnSpc>
                <a:spcPct val="100000"/>
              </a:lnSpc>
              <a:spcBef>
                <a:spcPts val="420"/>
              </a:spcBef>
            </a:pPr>
            <a:r>
              <a:rPr sz="1400" b="1" spc="-5" dirty="0" err="1" smtClean="0">
                <a:latin typeface="Courier New"/>
                <a:cs typeface="Courier New"/>
              </a:rPr>
              <a:t>int</a:t>
            </a:r>
            <a:r>
              <a:rPr sz="1400" b="1" spc="-95" dirty="0" smtClean="0">
                <a:latin typeface="Courier New"/>
                <a:cs typeface="Courier New"/>
              </a:rPr>
              <a:t> 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;</a:t>
            </a:r>
            <a:endParaRPr sz="1400" dirty="0" smtClean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 smtClean="0">
              <a:latin typeface="Times New Roman"/>
              <a:cs typeface="Times New Roman"/>
            </a:endParaRPr>
          </a:p>
          <a:p>
            <a:pPr marL="538480" marR="15240" indent="-426720">
              <a:lnSpc>
                <a:spcPct val="112900"/>
              </a:lnSpc>
              <a:spcBef>
                <a:spcPts val="5"/>
              </a:spcBef>
            </a:pPr>
            <a:r>
              <a:rPr sz="1400" b="1" spc="-5" dirty="0" smtClean="0">
                <a:latin typeface="Courier New"/>
                <a:cs typeface="Courier New"/>
              </a:rPr>
              <a:t>for </a:t>
            </a:r>
            <a:r>
              <a:rPr sz="1400" b="1" spc="-10" dirty="0" smtClean="0">
                <a:latin typeface="Courier New"/>
                <a:cs typeface="Courier New"/>
              </a:rPr>
              <a:t>(</a:t>
            </a:r>
            <a:r>
              <a:rPr sz="1400" b="1" spc="-10" dirty="0" err="1" smtClean="0">
                <a:latin typeface="Courier New"/>
                <a:cs typeface="Courier New"/>
              </a:rPr>
              <a:t>ctr</a:t>
            </a:r>
            <a:r>
              <a:rPr sz="1400" b="1" spc="-10" dirty="0" smtClean="0">
                <a:latin typeface="Courier New"/>
                <a:cs typeface="Courier New"/>
              </a:rPr>
              <a:t> </a:t>
            </a:r>
            <a:r>
              <a:rPr sz="1400" b="1" dirty="0" smtClean="0">
                <a:latin typeface="Courier New"/>
                <a:cs typeface="Courier New"/>
              </a:rPr>
              <a:t>= </a:t>
            </a:r>
            <a:r>
              <a:rPr sz="1400" b="1" spc="-5" dirty="0" smtClean="0">
                <a:latin typeface="Courier New"/>
                <a:cs typeface="Courier New"/>
              </a:rPr>
              <a:t>0; 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 </a:t>
            </a:r>
            <a:r>
              <a:rPr sz="1400" b="1" dirty="0" smtClean="0">
                <a:latin typeface="Courier New"/>
                <a:cs typeface="Courier New"/>
              </a:rPr>
              <a:t>&lt; </a:t>
            </a:r>
            <a:r>
              <a:rPr sz="1400" b="1" spc="-10" dirty="0" smtClean="0">
                <a:latin typeface="Courier New"/>
                <a:cs typeface="Courier New"/>
              </a:rPr>
              <a:t>4*MAX; 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++) </a:t>
            </a:r>
            <a:r>
              <a:rPr sz="1400" b="1" dirty="0" smtClean="0">
                <a:latin typeface="Courier New"/>
                <a:cs typeface="Courier New"/>
              </a:rPr>
              <a:t>{  </a:t>
            </a:r>
            <a:r>
              <a:rPr sz="1400" b="1" spc="-5" dirty="0" smtClean="0">
                <a:latin typeface="Courier New"/>
                <a:cs typeface="Courier New"/>
              </a:rPr>
              <a:t>c[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] </a:t>
            </a:r>
            <a:r>
              <a:rPr sz="1400" b="1" dirty="0" smtClean="0">
                <a:latin typeface="Courier New"/>
                <a:cs typeface="Courier New"/>
              </a:rPr>
              <a:t>= </a:t>
            </a:r>
            <a:r>
              <a:rPr sz="1400" b="1" spc="-5" dirty="0" smtClean="0">
                <a:latin typeface="Courier New"/>
                <a:cs typeface="Courier New"/>
              </a:rPr>
              <a:t>a[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 smtClean="0">
                <a:latin typeface="Courier New"/>
                <a:cs typeface="Courier New"/>
              </a:rPr>
              <a:t>] </a:t>
            </a:r>
            <a:r>
              <a:rPr sz="1400" b="1" dirty="0" smtClean="0">
                <a:latin typeface="Courier New"/>
                <a:cs typeface="Courier New"/>
              </a:rPr>
              <a:t>+</a:t>
            </a:r>
            <a:r>
              <a:rPr sz="1400" b="1" spc="-95" dirty="0" smtClean="0">
                <a:latin typeface="Courier New"/>
                <a:cs typeface="Courier New"/>
              </a:rPr>
              <a:t> </a:t>
            </a:r>
            <a:r>
              <a:rPr sz="1400" b="1" spc="-10" dirty="0" smtClean="0">
                <a:latin typeface="Courier New"/>
                <a:cs typeface="Courier New"/>
              </a:rPr>
              <a:t>b[</a:t>
            </a:r>
            <a:r>
              <a:rPr sz="1400" b="1" spc="-10" dirty="0" err="1" smtClean="0">
                <a:latin typeface="Courier New"/>
                <a:cs typeface="Courier New"/>
              </a:rPr>
              <a:t>ctr</a:t>
            </a:r>
            <a:r>
              <a:rPr sz="1400" b="1" spc="-10" dirty="0" smtClean="0">
                <a:latin typeface="Courier New"/>
                <a:cs typeface="Courier New"/>
              </a:rPr>
              <a:t>];</a:t>
            </a:r>
            <a:endParaRPr sz="1400" dirty="0" smtClean="0">
              <a:latin typeface="Courier New"/>
              <a:cs typeface="Courier New"/>
            </a:endParaRPr>
          </a:p>
          <a:p>
            <a:pPr marL="111760">
              <a:lnSpc>
                <a:spcPct val="100000"/>
              </a:lnSpc>
              <a:spcBef>
                <a:spcPts val="215"/>
              </a:spcBef>
            </a:pPr>
            <a:r>
              <a:rPr sz="1400" b="1" dirty="0" smtClean="0"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28" name="object 29"/>
          <p:cNvSpPr txBox="1"/>
          <p:nvPr/>
        </p:nvSpPr>
        <p:spPr>
          <a:xfrm>
            <a:off x="4527422" y="976375"/>
            <a:ext cx="4518660" cy="1921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51968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scalar</a:t>
            </a:r>
            <a:r>
              <a:rPr sz="1200" b="1" spc="-1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30"/>
          <p:cNvSpPr/>
          <p:nvPr/>
        </p:nvSpPr>
        <p:spPr>
          <a:xfrm>
            <a:off x="4492752" y="941832"/>
            <a:ext cx="4640580" cy="2043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/>
          <p:cNvSpPr/>
          <p:nvPr/>
        </p:nvSpPr>
        <p:spPr>
          <a:xfrm>
            <a:off x="4527422" y="976375"/>
            <a:ext cx="4518660" cy="1921510"/>
          </a:xfrm>
          <a:custGeom>
            <a:avLst/>
            <a:gdLst/>
            <a:ahLst/>
            <a:cxnLst/>
            <a:rect l="l" t="t" r="r" b="b"/>
            <a:pathLst>
              <a:path w="4518659" h="1921510">
                <a:moveTo>
                  <a:pt x="0" y="1921510"/>
                </a:moveTo>
                <a:lnTo>
                  <a:pt x="4518152" y="1921510"/>
                </a:lnTo>
                <a:lnTo>
                  <a:pt x="4518152" y="0"/>
                </a:lnTo>
                <a:lnTo>
                  <a:pt x="0" y="0"/>
                </a:lnTo>
                <a:lnTo>
                  <a:pt x="0" y="1921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/>
          <p:cNvSpPr txBox="1"/>
          <p:nvPr/>
        </p:nvSpPr>
        <p:spPr>
          <a:xfrm>
            <a:off x="4527422" y="976375"/>
            <a:ext cx="4518660" cy="1921510"/>
          </a:xfrm>
          <a:prstGeom prst="rect">
            <a:avLst/>
          </a:prstGeom>
          <a:ln w="15875">
            <a:solidFill>
              <a:srgbClr val="2C2CB8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540"/>
              </a:spcBef>
            </a:pPr>
            <a:r>
              <a:rPr sz="1400" b="1" spc="-5" dirty="0">
                <a:latin typeface="Courier New"/>
                <a:cs typeface="Courier New"/>
              </a:rPr>
              <a:t>#define MAX</a:t>
            </a:r>
            <a:r>
              <a:rPr sz="1400" b="1" spc="-8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...</a:t>
            </a:r>
            <a:endParaRPr sz="1400" dirty="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720"/>
              </a:spcBef>
            </a:pPr>
            <a:r>
              <a:rPr sz="1400" b="1" u="heavy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u="heavy" spc="-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00" b="1" spc="-5" dirty="0" smtClean="0">
                <a:solidFill>
                  <a:srgbClr val="FF00FF"/>
                </a:solidFill>
                <a:latin typeface="Courier New"/>
                <a:cs typeface="Courier New"/>
              </a:rPr>
              <a:t>m256 </a:t>
            </a:r>
            <a:r>
              <a:rPr sz="1400" b="1" spc="-5" dirty="0">
                <a:latin typeface="Courier New"/>
                <a:cs typeface="Courier New"/>
              </a:rPr>
              <a:t>A[MAX], B[MAX],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C[MAX];</a:t>
            </a:r>
            <a:endParaRPr sz="1400" dirty="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490"/>
              </a:spcBef>
            </a:pPr>
            <a:r>
              <a:rPr sz="1400" b="1" spc="-5" dirty="0">
                <a:latin typeface="Courier New"/>
                <a:cs typeface="Courier New"/>
              </a:rPr>
              <a:t>int</a:t>
            </a:r>
            <a:r>
              <a:rPr sz="1400" b="1" spc="-9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ctr;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for </a:t>
            </a:r>
            <a:r>
              <a:rPr sz="1400" b="1" spc="-10" dirty="0">
                <a:latin typeface="Courier New"/>
                <a:cs typeface="Courier New"/>
              </a:rPr>
              <a:t>(ctr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latin typeface="Courier New"/>
                <a:cs typeface="Courier New"/>
              </a:rPr>
              <a:t>0; ctr </a:t>
            </a:r>
            <a:r>
              <a:rPr sz="1400" b="1" dirty="0">
                <a:latin typeface="Courier New"/>
                <a:cs typeface="Courier New"/>
              </a:rPr>
              <a:t>&lt; </a:t>
            </a:r>
            <a:r>
              <a:rPr sz="1400" b="1" spc="-10" dirty="0">
                <a:latin typeface="Courier New"/>
                <a:cs typeface="Courier New"/>
              </a:rPr>
              <a:t>MAX; </a:t>
            </a:r>
            <a:r>
              <a:rPr sz="1400" b="1" spc="-5" dirty="0">
                <a:latin typeface="Courier New"/>
                <a:cs typeface="Courier New"/>
              </a:rPr>
              <a:t>ctr++)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432434">
              <a:lnSpc>
                <a:spcPct val="100000"/>
              </a:lnSpc>
              <a:spcBef>
                <a:spcPts val="420"/>
              </a:spcBef>
            </a:pPr>
            <a:r>
              <a:rPr sz="1400" b="1" spc="-5" dirty="0">
                <a:latin typeface="Courier New"/>
                <a:cs typeface="Courier New"/>
              </a:rPr>
              <a:t>C[ctr]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5" dirty="0">
                <a:solidFill>
                  <a:srgbClr val="0000FF"/>
                </a:solidFill>
                <a:latin typeface="Courier New"/>
                <a:cs typeface="Courier New"/>
              </a:rPr>
              <a:t>_</a:t>
            </a:r>
            <a:r>
              <a:rPr sz="1400" b="1" spc="-5" dirty="0" smtClean="0">
                <a:solidFill>
                  <a:srgbClr val="0000FF"/>
                </a:solidFill>
                <a:latin typeface="Courier New"/>
                <a:cs typeface="Courier New"/>
              </a:rPr>
              <a:t>mm256_add_p</a:t>
            </a:r>
            <a:r>
              <a:rPr lang="en-US" sz="1400" b="1" spc="-5" dirty="0" smtClean="0">
                <a:solidFill>
                  <a:srgbClr val="C00000"/>
                </a:solidFill>
                <a:latin typeface="Courier New"/>
                <a:cs typeface="Courier New"/>
              </a:rPr>
              <a:t>s</a:t>
            </a:r>
            <a:r>
              <a:rPr sz="1400" b="1" spc="-5" dirty="0" smtClean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sz="1400" b="1" spc="-5" dirty="0" smtClean="0">
                <a:latin typeface="Courier New"/>
                <a:cs typeface="Courier New"/>
              </a:rPr>
              <a:t>A[</a:t>
            </a:r>
            <a:r>
              <a:rPr sz="1400" b="1" spc="-5" dirty="0" err="1" smtClean="0">
                <a:latin typeface="Courier New"/>
                <a:cs typeface="Courier New"/>
              </a:rPr>
              <a:t>ctr</a:t>
            </a:r>
            <a:r>
              <a:rPr sz="1400" b="1" spc="-5" dirty="0">
                <a:latin typeface="Courier New"/>
                <a:cs typeface="Courier New"/>
              </a:rPr>
              <a:t>],</a:t>
            </a:r>
            <a:r>
              <a:rPr sz="1400" b="1" spc="-7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B[ctr];</a:t>
            </a:r>
            <a:endParaRPr sz="1400" dirty="0">
              <a:latin typeface="Courier New"/>
              <a:cs typeface="Courier New"/>
            </a:endParaRPr>
          </a:p>
          <a:p>
            <a:pPr marL="112395">
              <a:lnSpc>
                <a:spcPct val="100000"/>
              </a:lnSpc>
              <a:spcBef>
                <a:spcPts val="42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1063" y="3035553"/>
            <a:ext cx="220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With “</a:t>
            </a:r>
            <a:r>
              <a:rPr lang="ko-KR" altLang="en-US" dirty="0" smtClean="0">
                <a:latin typeface="Calibri" panose="020F0502020204030204" pitchFamily="34" charset="0"/>
              </a:rPr>
              <a:t>MAX 5000000</a:t>
            </a:r>
            <a:r>
              <a:rPr lang="en-US" altLang="ko-KR" dirty="0" smtClean="0">
                <a:latin typeface="Calibri" panose="020F0502020204030204" pitchFamily="34" charset="0"/>
              </a:rPr>
              <a:t>”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4599130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Calibri" panose="020F0502020204030204" pitchFamily="34" charset="0"/>
              </a:rPr>
              <a:t>63 sec</a:t>
            </a:r>
            <a:endParaRPr lang="ko-KR" altLang="en-US" sz="2400" b="1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0549" y="4596204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Calibri" panose="020F0502020204030204" pitchFamily="34" charset="0"/>
              </a:rPr>
              <a:t>36 sec</a:t>
            </a:r>
            <a:endParaRPr lang="ko-KR" altLang="en-US" sz="2400" b="1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6845" y="5724255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Calibri" panose="020F0502020204030204" pitchFamily="34" charset="0"/>
              </a:rPr>
              <a:t>~ 1.75 Speedup &lt; 8</a:t>
            </a:r>
            <a:endParaRPr lang="ko-KR" altLang="en-US" sz="2400" b="1" dirty="0">
              <a:latin typeface="Calibri" panose="020F050202020403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25" y="3456862"/>
            <a:ext cx="3295650" cy="790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024" y="3447337"/>
            <a:ext cx="32956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94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50"/>
                </a:solidFill>
                <a:latin typeface="Calibri" panose="020F0502020204030204" pitchFamily="34" charset="0"/>
              </a:rPr>
              <a:t>M</a:t>
            </a:r>
            <a:r>
              <a:rPr lang="en-US" altLang="ko-KR" dirty="0" smtClean="0">
                <a:latin typeface="Calibri" panose="020F0502020204030204" pitchFamily="34" charset="0"/>
              </a:rPr>
              <a:t>ultiple </a:t>
            </a:r>
            <a:r>
              <a:rPr lang="en-US" altLang="ko-KR" dirty="0" smtClean="0">
                <a:solidFill>
                  <a:srgbClr val="00B050"/>
                </a:solidFill>
                <a:latin typeface="Calibri" panose="020F0502020204030204" pitchFamily="34" charset="0"/>
              </a:rPr>
              <a:t>P</a:t>
            </a:r>
            <a:r>
              <a:rPr lang="en-US" altLang="ko-KR" dirty="0" smtClean="0">
                <a:latin typeface="Calibri" panose="020F0502020204030204" pitchFamily="34" charset="0"/>
              </a:rPr>
              <a:t>rogram </a:t>
            </a:r>
            <a:r>
              <a:rPr lang="en-US" altLang="ko-KR" dirty="0">
                <a:solidFill>
                  <a:srgbClr val="00B050"/>
                </a:solidFill>
                <a:latin typeface="Calibri" panose="020F0502020204030204" pitchFamily="34" charset="0"/>
              </a:rPr>
              <a:t>M</a:t>
            </a:r>
            <a:r>
              <a:rPr lang="en-US" altLang="ko-KR" dirty="0">
                <a:latin typeface="Calibri" panose="020F0502020204030204" pitchFamily="34" charset="0"/>
              </a:rPr>
              <a:t>ultiple </a:t>
            </a:r>
            <a:r>
              <a:rPr lang="en-US" altLang="ko-KR" dirty="0">
                <a:solidFill>
                  <a:srgbClr val="00B050"/>
                </a:solidFill>
                <a:latin typeface="Calibri" panose="020F0502020204030204" pitchFamily="34" charset="0"/>
              </a:rPr>
              <a:t>D</a:t>
            </a:r>
            <a:r>
              <a:rPr lang="en-US" altLang="ko-KR" dirty="0">
                <a:latin typeface="Calibri" panose="020F0502020204030204" pitchFamily="34" charset="0"/>
              </a:rPr>
              <a:t>ata 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Multiple autonomous processors simultaneously operating at least 2 independent programs. </a:t>
            </a:r>
            <a:endParaRPr lang="en-US" altLang="ko-KR" dirty="0" smtClean="0">
              <a:latin typeface="Calibri" panose="020F0502020204030204" pitchFamily="34" charset="0"/>
            </a:endParaRPr>
          </a:p>
          <a:p>
            <a:endParaRPr lang="en-US" altLang="ko-KR" dirty="0" smtClean="0">
              <a:latin typeface="Calibri" panose="020F0502020204030204" pitchFamily="34" charset="0"/>
            </a:endParaRPr>
          </a:p>
          <a:p>
            <a:r>
              <a:rPr lang="en-US" altLang="ko-KR" dirty="0" smtClean="0">
                <a:latin typeface="Calibri" panose="020F0502020204030204" pitchFamily="34" charset="0"/>
              </a:rPr>
              <a:t>Typically </a:t>
            </a:r>
            <a:r>
              <a:rPr lang="en-US" altLang="ko-KR" dirty="0">
                <a:latin typeface="Calibri" panose="020F0502020204030204" pitchFamily="34" charset="0"/>
              </a:rPr>
              <a:t>such systems pick one node to be the "host" ("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the explicit host/node programming model</a:t>
            </a:r>
            <a:r>
              <a:rPr lang="en-US" altLang="ko-KR" dirty="0">
                <a:latin typeface="Calibri" panose="020F0502020204030204" pitchFamily="34" charset="0"/>
              </a:rPr>
              <a:t>") or "manager" (the "Manager/Worker" strategy), which runs one program that farms out data to all the other nodes which all run a second program. </a:t>
            </a:r>
            <a:endParaRPr lang="en-US" altLang="ko-KR" dirty="0" smtClean="0">
              <a:latin typeface="Calibri" panose="020F0502020204030204" pitchFamily="34" charset="0"/>
            </a:endParaRPr>
          </a:p>
          <a:p>
            <a:endParaRPr lang="en-US" altLang="ko-KR" dirty="0" smtClean="0">
              <a:latin typeface="Calibri" panose="020F0502020204030204" pitchFamily="34" charset="0"/>
            </a:endParaRPr>
          </a:p>
          <a:p>
            <a:r>
              <a:rPr lang="en-US" altLang="ko-KR" dirty="0" smtClean="0">
                <a:latin typeface="Calibri" panose="020F0502020204030204" pitchFamily="34" charset="0"/>
              </a:rPr>
              <a:t>Those </a:t>
            </a:r>
            <a:r>
              <a:rPr lang="en-US" altLang="ko-KR" dirty="0">
                <a:latin typeface="Calibri" panose="020F0502020204030204" pitchFamily="34" charset="0"/>
              </a:rPr>
              <a:t>other nodes then return their results directly to the </a:t>
            </a:r>
            <a:r>
              <a:rPr lang="en-US" altLang="ko-KR" dirty="0" smtClean="0">
                <a:latin typeface="Calibri" panose="020F0502020204030204" pitchFamily="34" charset="0"/>
              </a:rPr>
              <a:t>manager.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</a:rPr>
              <a:t>An </a:t>
            </a:r>
            <a:r>
              <a:rPr lang="en-US" altLang="ko-KR" dirty="0">
                <a:latin typeface="Calibri" panose="020F0502020204030204" pitchFamily="34" charset="0"/>
              </a:rPr>
              <a:t>example of this would be the Sony PlayStation 3 game console, with its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SPU/PPU processor</a:t>
            </a:r>
            <a:r>
              <a:rPr lang="en-US" altLang="ko-KR" dirty="0">
                <a:latin typeface="Calibri" panose="020F0502020204030204" pitchFamily="34" charset="0"/>
              </a:rPr>
              <a:t>.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7794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50"/>
                </a:solidFill>
                <a:latin typeface="Calibri" panose="020F0502020204030204" pitchFamily="34" charset="0"/>
              </a:rPr>
              <a:t>M</a:t>
            </a:r>
            <a:r>
              <a:rPr lang="en-US" altLang="ko-KR" dirty="0" smtClean="0">
                <a:latin typeface="Calibri" panose="020F0502020204030204" pitchFamily="34" charset="0"/>
              </a:rPr>
              <a:t>ultiple </a:t>
            </a:r>
            <a:r>
              <a:rPr lang="en-US" altLang="ko-KR" dirty="0" smtClean="0">
                <a:solidFill>
                  <a:srgbClr val="00B050"/>
                </a:solidFill>
                <a:latin typeface="Calibri" panose="020F0502020204030204" pitchFamily="34" charset="0"/>
              </a:rPr>
              <a:t>P</a:t>
            </a:r>
            <a:r>
              <a:rPr lang="en-US" altLang="ko-KR" dirty="0" smtClean="0">
                <a:latin typeface="Calibri" panose="020F0502020204030204" pitchFamily="34" charset="0"/>
              </a:rPr>
              <a:t>rogram </a:t>
            </a:r>
            <a:r>
              <a:rPr lang="en-US" altLang="ko-KR" dirty="0">
                <a:solidFill>
                  <a:srgbClr val="00B050"/>
                </a:solidFill>
                <a:latin typeface="Calibri" panose="020F0502020204030204" pitchFamily="34" charset="0"/>
              </a:rPr>
              <a:t>M</a:t>
            </a:r>
            <a:r>
              <a:rPr lang="en-US" altLang="ko-KR" dirty="0">
                <a:latin typeface="Calibri" panose="020F0502020204030204" pitchFamily="34" charset="0"/>
              </a:rPr>
              <a:t>ultiple </a:t>
            </a:r>
            <a:r>
              <a:rPr lang="en-US" altLang="ko-KR" dirty="0">
                <a:solidFill>
                  <a:srgbClr val="00B050"/>
                </a:solidFill>
                <a:latin typeface="Calibri" panose="020F0502020204030204" pitchFamily="34" charset="0"/>
              </a:rPr>
              <a:t>D</a:t>
            </a:r>
            <a:r>
              <a:rPr lang="en-US" altLang="ko-KR" dirty="0">
                <a:latin typeface="Calibri" panose="020F0502020204030204" pitchFamily="34" charset="0"/>
              </a:rPr>
              <a:t>ata 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Those </a:t>
            </a:r>
            <a:r>
              <a:rPr lang="en-US" altLang="ko-KR" dirty="0">
                <a:latin typeface="Calibri" panose="020F0502020204030204" pitchFamily="34" charset="0"/>
              </a:rPr>
              <a:t>other nodes then return their results directly to the </a:t>
            </a:r>
            <a:r>
              <a:rPr lang="en-US" altLang="ko-KR" dirty="0" smtClean="0">
                <a:latin typeface="Calibri" panose="020F0502020204030204" pitchFamily="34" charset="0"/>
              </a:rPr>
              <a:t>manager.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</a:rPr>
              <a:t>An </a:t>
            </a:r>
            <a:r>
              <a:rPr lang="en-US" altLang="ko-KR" dirty="0">
                <a:latin typeface="Calibri" panose="020F0502020204030204" pitchFamily="34" charset="0"/>
              </a:rPr>
              <a:t>example of this would be the Sony PlayStation 3 game console, with its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SPU/PPU processor</a:t>
            </a:r>
            <a:r>
              <a:rPr lang="en-US" altLang="ko-KR" dirty="0">
                <a:latin typeface="Calibri" panose="020F0502020204030204" pitchFamily="34" charset="0"/>
              </a:rPr>
              <a:t>.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3068960"/>
            <a:ext cx="4663714" cy="339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232" y="3231331"/>
            <a:ext cx="3143250" cy="3067050"/>
          </a:xfrm>
          <a:prstGeom prst="roundRect">
            <a:avLst>
              <a:gd name="adj" fmla="val 4987"/>
            </a:avLst>
          </a:prstGeom>
        </p:spPr>
      </p:pic>
    </p:spTree>
    <p:extLst>
      <p:ext uri="{BB962C8B-B14F-4D97-AF65-F5344CB8AC3E}">
        <p14:creationId xmlns:p14="http://schemas.microsoft.com/office/powerpoint/2010/main" val="412701800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Flynn’s Classification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06" y="1180336"/>
            <a:ext cx="5333248" cy="53484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91" y="1180336"/>
            <a:ext cx="2897813" cy="534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5781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ogramming Wall Parallel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80617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Can my code be parallelized?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5976664" cy="4401676"/>
          </a:xfrm>
          <a:prstGeom prst="rect">
            <a:avLst/>
          </a:prstGeom>
        </p:spPr>
      </p:pic>
      <p:pic>
        <p:nvPicPr>
          <p:cNvPr id="1026" name="Picture 2" descr="젠장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32856"/>
            <a:ext cx="304671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774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2760340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First, </a:t>
            </a:r>
            <a:r>
              <a:rPr lang="en-US" altLang="ko-KR" sz="2400" b="1" dirty="0" smtClean="0">
                <a:solidFill>
                  <a:srgbClr val="0070C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Wiki</a:t>
            </a:r>
            <a:r>
              <a:rPr lang="en-US" altLang="ko-KR" sz="2400" b="1" dirty="0" smtClean="0">
                <a:latin typeface="Calibri" panose="020F0502020204030204" pitchFamily="34" charset="0"/>
                <a:ea typeface="HY강B" panose="02030600000101010101" pitchFamily="18" charset="-127"/>
              </a:rPr>
              <a:t> Definition …</a:t>
            </a:r>
            <a:endParaRPr lang="en-US" altLang="ko-KR" sz="2400" b="1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7" y="2060848"/>
            <a:ext cx="8112757" cy="29287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0350" y="5229200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전력 소모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에 대한 관심이 높아지는 것과 더불어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멀티 코어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프로세서를 핵심으로 컴퓨터 구조에서 강력한 패러다임으로 주목</a:t>
            </a:r>
            <a:endParaRPr lang="ko-KR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타원 5"/>
          <p:cNvSpPr/>
          <p:nvPr/>
        </p:nvSpPr>
        <p:spPr>
          <a:xfrm>
            <a:off x="2699792" y="2852936"/>
            <a:ext cx="2304256" cy="360040"/>
          </a:xfrm>
          <a:prstGeom prst="ellipse">
            <a:avLst/>
          </a:prstGeom>
          <a:noFill/>
          <a:ln w="50800" cap="flat">
            <a:solidFill>
              <a:srgbClr val="FF0000">
                <a:alpha val="50000"/>
              </a:srgb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74" name="Picture 2" descr="동시에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36" y="1095300"/>
            <a:ext cx="2466188" cy="1802016"/>
          </a:xfrm>
          <a:prstGeom prst="roundRect">
            <a:avLst>
              <a:gd name="adj" fmla="val 198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66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Can my code be parallelized?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Does it have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large loops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that repeat the same operations?</a:t>
            </a:r>
          </a:p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Does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your code do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multiple tasks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that are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not dependent on one another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? </a:t>
            </a:r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If not, is the dependency weak?</a:t>
            </a:r>
            <a:endParaRPr lang="en-US" altLang="ko-KR" sz="3200" dirty="0">
              <a:latin typeface="Calibri" panose="020F0502020204030204" pitchFamily="34" charset="0"/>
              <a:ea typeface="HY강B" panose="02030600000101010101" pitchFamily="18" charset="-127"/>
            </a:endParaRPr>
          </a:p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Is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the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amount of communications small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?</a:t>
            </a:r>
          </a:p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Do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multiple tasks depend on the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same data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?</a:t>
            </a:r>
          </a:p>
          <a:p>
            <a:r>
              <a:rPr lang="en-US" altLang="ko-KR" sz="3200" dirty="0" smtClean="0">
                <a:latin typeface="Calibri" panose="020F0502020204030204" pitchFamily="34" charset="0"/>
                <a:ea typeface="HY강B" panose="02030600000101010101" pitchFamily="18" charset="-127"/>
              </a:rPr>
              <a:t>Does 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the 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ea typeface="HY강B" panose="02030600000101010101" pitchFamily="18" charset="-127"/>
              </a:rPr>
              <a:t>order of operations matter</a:t>
            </a:r>
            <a:r>
              <a:rPr lang="en-US" altLang="ko-KR" sz="3200" dirty="0">
                <a:latin typeface="Calibri" panose="020F0502020204030204" pitchFamily="34" charset="0"/>
                <a:ea typeface="HY강B" panose="02030600000101010101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5668446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Guidance </a:t>
            </a:r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for </a:t>
            </a:r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Efficient Parallelization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Calibri" panose="020F0502020204030204" pitchFamily="34" charset="0"/>
              </a:rPr>
              <a:t>Is </a:t>
            </a:r>
            <a:r>
              <a:rPr lang="en-US" altLang="ko-KR" sz="3200" dirty="0">
                <a:latin typeface="Calibri" panose="020F0502020204030204" pitchFamily="34" charset="0"/>
              </a:rPr>
              <a:t>it even worth parallelizing my code? </a:t>
            </a:r>
          </a:p>
          <a:p>
            <a:pPr lvl="1"/>
            <a:r>
              <a:rPr lang="en-US" altLang="ko-KR" sz="3100" dirty="0" smtClean="0">
                <a:latin typeface="Calibri" panose="020F0502020204030204" pitchFamily="34" charset="0"/>
              </a:rPr>
              <a:t>Does </a:t>
            </a:r>
            <a:r>
              <a:rPr lang="en-US" altLang="ko-KR" sz="3100" dirty="0">
                <a:latin typeface="Calibri" panose="020F0502020204030204" pitchFamily="34" charset="0"/>
              </a:rPr>
              <a:t>your code take an intractably long amount of time to complete? </a:t>
            </a:r>
          </a:p>
          <a:p>
            <a:pPr lvl="1"/>
            <a:r>
              <a:rPr lang="en-US" altLang="ko-KR" sz="3100" dirty="0" smtClean="0">
                <a:latin typeface="Calibri" panose="020F0502020204030204" pitchFamily="34" charset="0"/>
              </a:rPr>
              <a:t>Do </a:t>
            </a:r>
            <a:r>
              <a:rPr lang="en-US" altLang="ko-KR" sz="3100" dirty="0">
                <a:latin typeface="Calibri" panose="020F0502020204030204" pitchFamily="34" charset="0"/>
              </a:rPr>
              <a:t>you run a single large model or do statistics on multiple small runs? </a:t>
            </a:r>
          </a:p>
          <a:p>
            <a:pPr lvl="1"/>
            <a:r>
              <a:rPr lang="en-US" altLang="ko-KR" sz="3100" dirty="0" smtClean="0">
                <a:latin typeface="Calibri" panose="020F0502020204030204" pitchFamily="34" charset="0"/>
              </a:rPr>
              <a:t>Would </a:t>
            </a:r>
            <a:r>
              <a:rPr lang="en-US" altLang="ko-KR" sz="3100" dirty="0">
                <a:latin typeface="Calibri" panose="020F0502020204030204" pitchFamily="34" charset="0"/>
              </a:rPr>
              <a:t>the amount of time it take to parallelize your code be worth the gain in speed? </a:t>
            </a:r>
          </a:p>
        </p:txBody>
      </p:sp>
    </p:spTree>
    <p:extLst>
      <p:ext uri="{BB962C8B-B14F-4D97-AF65-F5344CB8AC3E}">
        <p14:creationId xmlns:p14="http://schemas.microsoft.com/office/powerpoint/2010/main" val="2659824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Guidance </a:t>
            </a:r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for </a:t>
            </a:r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Efficient Parallelization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Calibri" panose="020F0502020204030204" pitchFamily="34" charset="0"/>
              </a:rPr>
              <a:t>Parallelizing </a:t>
            </a:r>
            <a:r>
              <a:rPr lang="en-US" altLang="ko-KR" sz="3200" dirty="0">
                <a:latin typeface="Calibri" panose="020F0502020204030204" pitchFamily="34" charset="0"/>
              </a:rPr>
              <a:t>established code vs. starting from scratch </a:t>
            </a:r>
          </a:p>
          <a:p>
            <a:pPr lvl="1"/>
            <a:r>
              <a:rPr lang="en-US" altLang="ko-KR" sz="31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Established </a:t>
            </a:r>
            <a:r>
              <a:rPr lang="en-US" altLang="ko-KR" sz="3100" b="1" dirty="0">
                <a:solidFill>
                  <a:srgbClr val="0070C0"/>
                </a:solidFill>
                <a:latin typeface="Calibri" panose="020F0502020204030204" pitchFamily="34" charset="0"/>
              </a:rPr>
              <a:t>code</a:t>
            </a:r>
            <a:r>
              <a:rPr lang="en-US" altLang="ko-KR" sz="3100" dirty="0">
                <a:latin typeface="Calibri" panose="020F0502020204030204" pitchFamily="34" charset="0"/>
              </a:rPr>
              <a:t>: Maybe easier / faster to parallelize, but my not give good performance or scaling </a:t>
            </a:r>
            <a:r>
              <a:rPr lang="en-US" altLang="ko-KR" sz="3100" dirty="0" smtClean="0">
                <a:latin typeface="Calibri" panose="020F0502020204030204" pitchFamily="34" charset="0"/>
              </a:rPr>
              <a:t> (</a:t>
            </a:r>
            <a:r>
              <a:rPr lang="en-US" altLang="ko-KR" sz="3100" dirty="0" err="1" smtClean="0">
                <a:latin typeface="Calibri" panose="020F0502020204030204" pitchFamily="34" charset="0"/>
              </a:rPr>
              <a:t>OpenMP</a:t>
            </a:r>
            <a:r>
              <a:rPr lang="en-US" altLang="ko-KR" sz="3100" dirty="0" smtClean="0">
                <a:latin typeface="Calibri" panose="020F0502020204030204" pitchFamily="34" charset="0"/>
              </a:rPr>
              <a:t>)</a:t>
            </a:r>
            <a:endParaRPr lang="en-US" altLang="ko-KR" sz="3100" dirty="0">
              <a:latin typeface="Calibri" panose="020F0502020204030204" pitchFamily="34" charset="0"/>
            </a:endParaRPr>
          </a:p>
          <a:p>
            <a:pPr lvl="1"/>
            <a:r>
              <a:rPr lang="en-US" altLang="ko-KR" sz="31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Start </a:t>
            </a:r>
            <a:r>
              <a:rPr lang="en-US" altLang="ko-KR" sz="3100" b="1" dirty="0">
                <a:solidFill>
                  <a:srgbClr val="0070C0"/>
                </a:solidFill>
                <a:latin typeface="Calibri" panose="020F0502020204030204" pitchFamily="34" charset="0"/>
              </a:rPr>
              <a:t>from scratch</a:t>
            </a:r>
            <a:r>
              <a:rPr lang="en-US" altLang="ko-KR" sz="3100" dirty="0">
                <a:latin typeface="Calibri" panose="020F0502020204030204" pitchFamily="34" charset="0"/>
              </a:rPr>
              <a:t>: Takes longer, but will give better performance, accuracy, and gives the opportunity to turn a “black box” into a code you understand </a:t>
            </a:r>
          </a:p>
        </p:txBody>
      </p:sp>
      <p:pic>
        <p:nvPicPr>
          <p:cNvPr id="4098" name="Picture 2" descr="star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13176"/>
            <a:ext cx="1889787" cy="141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65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Guidance </a:t>
            </a:r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for </a:t>
            </a:r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Efficient Parallelization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Calibri" panose="020F0502020204030204" pitchFamily="34" charset="0"/>
              </a:rPr>
              <a:t>Increase the fraction of your program that can be </a:t>
            </a:r>
            <a:r>
              <a:rPr lang="en-US" altLang="ko-KR" sz="3200" dirty="0" smtClean="0">
                <a:latin typeface="Calibri" panose="020F0502020204030204" pitchFamily="34" charset="0"/>
              </a:rPr>
              <a:t>parallelized</a:t>
            </a:r>
          </a:p>
          <a:p>
            <a:pPr lvl="1"/>
            <a:r>
              <a:rPr lang="en-US" altLang="ko-KR" sz="3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Identify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</a:rPr>
              <a:t>the most time consuming parts </a:t>
            </a:r>
            <a:r>
              <a:rPr lang="en-US" altLang="ko-KR" sz="3200" dirty="0">
                <a:latin typeface="Calibri" panose="020F0502020204030204" pitchFamily="34" charset="0"/>
              </a:rPr>
              <a:t>of your program and parallelize them. This could require modifying your intrinsic algorithm and code’s </a:t>
            </a:r>
            <a:r>
              <a:rPr lang="en-US" altLang="ko-KR" sz="3200" dirty="0" smtClean="0">
                <a:latin typeface="Calibri" panose="020F0502020204030204" pitchFamily="34" charset="0"/>
              </a:rPr>
              <a:t>organization</a:t>
            </a:r>
            <a:endParaRPr lang="en-US" altLang="ko-KR" sz="3200" dirty="0">
              <a:latin typeface="Calibri" panose="020F0502020204030204" pitchFamily="34" charset="0"/>
            </a:endParaRPr>
          </a:p>
        </p:txBody>
      </p:sp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4293096"/>
            <a:ext cx="6408712" cy="20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8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Guidance </a:t>
            </a:r>
            <a:r>
              <a:rPr lang="en-US" altLang="ko-KR" b="1" dirty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for </a:t>
            </a:r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Efficient Parallelization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5712668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Calibri" panose="020F0502020204030204" pitchFamily="34" charset="0"/>
              </a:rPr>
              <a:t>Balance </a:t>
            </a:r>
            <a:r>
              <a:rPr lang="en-US" altLang="ko-KR" sz="3200" dirty="0">
                <a:latin typeface="Calibri" panose="020F0502020204030204" pitchFamily="34" charset="0"/>
              </a:rPr>
              <a:t>parallel workload</a:t>
            </a:r>
          </a:p>
          <a:p>
            <a:r>
              <a:rPr lang="en-US" altLang="ko-KR" sz="3200" dirty="0" smtClean="0">
                <a:latin typeface="Calibri" panose="020F0502020204030204" pitchFamily="34" charset="0"/>
              </a:rPr>
              <a:t>Minimize </a:t>
            </a:r>
            <a:r>
              <a:rPr lang="en-US" altLang="ko-KR" sz="3200" dirty="0">
                <a:latin typeface="Calibri" panose="020F0502020204030204" pitchFamily="34" charset="0"/>
              </a:rPr>
              <a:t>time spent in communication</a:t>
            </a:r>
          </a:p>
          <a:p>
            <a:r>
              <a:rPr lang="en-US" altLang="ko-KR" sz="3200" dirty="0" smtClean="0">
                <a:latin typeface="Calibri" panose="020F0502020204030204" pitchFamily="34" charset="0"/>
              </a:rPr>
              <a:t>Use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</a:rPr>
              <a:t>simple arrays </a:t>
            </a:r>
            <a:r>
              <a:rPr lang="en-US" altLang="ko-KR" sz="3200" dirty="0">
                <a:latin typeface="Calibri" panose="020F0502020204030204" pitchFamily="34" charset="0"/>
              </a:rPr>
              <a:t>instead of user defined derived </a:t>
            </a:r>
            <a:r>
              <a:rPr lang="en-US" altLang="ko-KR" sz="3200" dirty="0" smtClean="0">
                <a:latin typeface="Calibri" panose="020F0502020204030204" pitchFamily="34" charset="0"/>
              </a:rPr>
              <a:t>types</a:t>
            </a:r>
            <a:endParaRPr lang="en-US" altLang="ko-KR" sz="3200" dirty="0">
              <a:latin typeface="Calibri" panose="020F0502020204030204" pitchFamily="34" charset="0"/>
            </a:endParaRPr>
          </a:p>
        </p:txBody>
      </p:sp>
      <p:pic>
        <p:nvPicPr>
          <p:cNvPr id="6146" name="Picture 2" descr="simple array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26" y="4043867"/>
            <a:ext cx="5616624" cy="19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4293096"/>
            <a:ext cx="288155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Sans Typewriter" panose="020B0509030504030204" pitchFamily="49" charset="0"/>
                <a:sym typeface="Helvetica"/>
              </a:rPr>
              <a:t>int</a:t>
            </a:r>
            <a:r>
              <a:rPr kumimoji="0" lang="en-US" altLang="ko-KR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Sans Typewriter" panose="020B0509030504030204" pitchFamily="49" charset="0"/>
                <a:sym typeface="Helvetica"/>
              </a:rPr>
              <a:t> </a:t>
            </a:r>
            <a:r>
              <a:rPr kumimoji="0" lang="en-US" altLang="ko-KR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Sans Typewriter" panose="020B0509030504030204" pitchFamily="49" charset="0"/>
                <a:sym typeface="Helvetica"/>
              </a:rPr>
              <a:t>simpleArray</a:t>
            </a:r>
            <a:r>
              <a:rPr kumimoji="0" lang="en-US" altLang="ko-KR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Sans Typewriter" panose="020B0509030504030204" pitchFamily="49" charset="0"/>
                <a:sym typeface="Helvetica"/>
              </a:rPr>
              <a:t>[MAX]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Sans Typewriter" panose="020B0509030504030204" pitchFamily="49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22295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Calibri" panose="020F0502020204030204" pitchFamily="34" charset="0"/>
              </a:rPr>
              <a:t>Considerations about parallelization</a:t>
            </a:r>
            <a:endParaRPr lang="ko-KR" altLang="en-US" sz="3600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 panose="020F0502020204030204" pitchFamily="34" charset="0"/>
              </a:rPr>
              <a:t>You parallelize your program to run faster, and to solve larger and </a:t>
            </a:r>
            <a:r>
              <a:rPr lang="en-US" altLang="ko-KR" dirty="0" smtClean="0">
                <a:latin typeface="Calibri" panose="020F0502020204030204" pitchFamily="34" charset="0"/>
              </a:rPr>
              <a:t>more complex </a:t>
            </a:r>
            <a:r>
              <a:rPr lang="en-US" altLang="ko-KR" dirty="0">
                <a:latin typeface="Calibri" panose="020F0502020204030204" pitchFamily="34" charset="0"/>
              </a:rPr>
              <a:t>problems.</a:t>
            </a:r>
          </a:p>
          <a:p>
            <a:r>
              <a:rPr lang="en-US" altLang="ko-KR" dirty="0">
                <a:latin typeface="Calibri" panose="020F0502020204030204" pitchFamily="34" charset="0"/>
              </a:rPr>
              <a:t>How much faster will the program run?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78773" cy="34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25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57200" y="5157192"/>
            <a:ext cx="8426450" cy="12241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>
                <a:lumMod val="20000"/>
                <a:lumOff val="8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Oversimplified example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“p” </a:t>
            </a:r>
            <a:r>
              <a:rPr lang="en-US" altLang="ko-KR" dirty="0" smtClean="0">
                <a:latin typeface="Calibri" panose="020F0502020204030204" pitchFamily="34" charset="0"/>
                <a:ea typeface="맑은 고딕" panose="020B0503020000020004" pitchFamily="50" charset="-127"/>
              </a:rPr>
              <a:t>:</a:t>
            </a:r>
            <a:r>
              <a:rPr lang="en-US" altLang="ko-KR" dirty="0" smtClean="0">
                <a:latin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</a:rPr>
              <a:t>fraction of program that can be </a:t>
            </a:r>
            <a:r>
              <a:rPr lang="en-US" altLang="ko-KR" dirty="0" smtClean="0">
                <a:latin typeface="Calibri" panose="020F0502020204030204" pitchFamily="34" charset="0"/>
              </a:rPr>
              <a:t>parallelized</a:t>
            </a:r>
          </a:p>
          <a:p>
            <a:r>
              <a:rPr lang="en-US" altLang="ko-KR" dirty="0" smtClean="0">
                <a:latin typeface="Calibri" panose="020F0502020204030204" pitchFamily="34" charset="0"/>
              </a:rPr>
              <a:t>“1 – p” : </a:t>
            </a:r>
            <a:r>
              <a:rPr lang="en-US" altLang="ko-KR" dirty="0">
                <a:latin typeface="Calibri" panose="020F0502020204030204" pitchFamily="34" charset="0"/>
              </a:rPr>
              <a:t>fraction of program that cannot be </a:t>
            </a:r>
            <a:r>
              <a:rPr lang="en-US" altLang="ko-KR" dirty="0" smtClean="0">
                <a:latin typeface="Calibri" panose="020F0502020204030204" pitchFamily="34" charset="0"/>
              </a:rPr>
              <a:t>parallelized</a:t>
            </a:r>
          </a:p>
          <a:p>
            <a:r>
              <a:rPr lang="en-US" altLang="ko-KR" dirty="0" smtClean="0">
                <a:latin typeface="Calibri" panose="020F0502020204030204" pitchFamily="34" charset="0"/>
              </a:rPr>
              <a:t>“n”: </a:t>
            </a:r>
            <a:r>
              <a:rPr lang="en-US" altLang="ko-KR" dirty="0">
                <a:latin typeface="Calibri" panose="020F0502020204030204" pitchFamily="34" charset="0"/>
              </a:rPr>
              <a:t>number of processors </a:t>
            </a:r>
            <a:endParaRPr lang="en-US" altLang="ko-KR" dirty="0" smtClean="0">
              <a:latin typeface="Calibri" panose="020F0502020204030204" pitchFamily="34" charset="0"/>
            </a:endParaRPr>
          </a:p>
          <a:p>
            <a:pPr lvl="1"/>
            <a:r>
              <a:rPr lang="en-US" altLang="ko-KR" sz="2400" dirty="0" smtClean="0">
                <a:latin typeface="Calibri" panose="020F0502020204030204" pitchFamily="34" charset="0"/>
              </a:rPr>
              <a:t>Then </a:t>
            </a:r>
            <a:r>
              <a:rPr lang="en-US" altLang="ko-KR" sz="2400" dirty="0">
                <a:latin typeface="Calibri" panose="020F0502020204030204" pitchFamily="34" charset="0"/>
              </a:rPr>
              <a:t>the time of running the parallel program will be </a:t>
            </a:r>
            <a:r>
              <a:rPr lang="en-US" altLang="ko-KR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“(1 </a:t>
            </a:r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– </a:t>
            </a:r>
            <a:r>
              <a:rPr lang="en-US" altLang="ko-KR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p) </a:t>
            </a:r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+ </a:t>
            </a:r>
            <a:r>
              <a:rPr lang="en-US" altLang="ko-KR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p/n</a:t>
            </a:r>
            <a:r>
              <a:rPr lang="en-US" altLang="ko-KR" sz="2400" dirty="0" smtClean="0">
                <a:latin typeface="Calibri" panose="020F0502020204030204" pitchFamily="34" charset="0"/>
              </a:rPr>
              <a:t>” </a:t>
            </a:r>
            <a:r>
              <a:rPr lang="en-US" altLang="ko-KR" sz="2400" dirty="0">
                <a:latin typeface="Calibri" panose="020F0502020204030204" pitchFamily="34" charset="0"/>
              </a:rPr>
              <a:t>of the time for running the serial program</a:t>
            </a:r>
          </a:p>
          <a:p>
            <a:endParaRPr lang="en-US" altLang="ko-KR" sz="800" dirty="0" smtClean="0">
              <a:latin typeface="Calibri" panose="020F0502020204030204" pitchFamily="34" charset="0"/>
            </a:endParaRPr>
          </a:p>
          <a:p>
            <a:r>
              <a:rPr lang="en-US" altLang="ko-KR" dirty="0" smtClean="0">
                <a:latin typeface="Calibri" panose="020F0502020204030204" pitchFamily="34" charset="0"/>
              </a:rPr>
              <a:t>80</a:t>
            </a:r>
            <a:r>
              <a:rPr lang="en-US" altLang="ko-KR" dirty="0">
                <a:latin typeface="Calibri" panose="020F0502020204030204" pitchFamily="34" charset="0"/>
              </a:rPr>
              <a:t>% can be </a:t>
            </a:r>
            <a:r>
              <a:rPr lang="en-US" altLang="ko-KR" dirty="0" smtClean="0">
                <a:latin typeface="Calibri" panose="020F0502020204030204" pitchFamily="34" charset="0"/>
              </a:rPr>
              <a:t>parallelized &amp; 20 </a:t>
            </a:r>
            <a:r>
              <a:rPr lang="en-US" altLang="ko-KR" dirty="0">
                <a:latin typeface="Calibri" panose="020F0502020204030204" pitchFamily="34" charset="0"/>
              </a:rPr>
              <a:t>% cannot be </a:t>
            </a:r>
            <a:r>
              <a:rPr lang="en-US" altLang="ko-KR" dirty="0" smtClean="0">
                <a:latin typeface="Calibri" panose="020F0502020204030204" pitchFamily="34" charset="0"/>
              </a:rPr>
              <a:t>parallelized &amp; n </a:t>
            </a:r>
            <a:r>
              <a:rPr lang="en-US" altLang="ko-KR" dirty="0">
                <a:latin typeface="Calibri" panose="020F0502020204030204" pitchFamily="34" charset="0"/>
              </a:rPr>
              <a:t>= </a:t>
            </a:r>
            <a:r>
              <a:rPr lang="en-US" altLang="ko-KR" dirty="0" smtClean="0">
                <a:latin typeface="Calibri" panose="020F0502020204030204" pitchFamily="34" charset="0"/>
              </a:rPr>
              <a:t>4</a:t>
            </a:r>
          </a:p>
          <a:p>
            <a:pPr lvl="1"/>
            <a:r>
              <a:rPr lang="en-US" altLang="ko-KR" sz="2400" dirty="0" smtClean="0">
                <a:latin typeface="Calibri" panose="020F0502020204030204" pitchFamily="34" charset="0"/>
              </a:rPr>
              <a:t>[1 </a:t>
            </a:r>
            <a:r>
              <a:rPr lang="en-US" altLang="ko-KR" sz="2400" dirty="0">
                <a:latin typeface="Calibri" panose="020F0502020204030204" pitchFamily="34" charset="0"/>
              </a:rPr>
              <a:t>- </a:t>
            </a:r>
            <a:r>
              <a:rPr lang="en-US" altLang="ko-KR" sz="2400" dirty="0" smtClean="0">
                <a:latin typeface="Calibri" panose="020F0502020204030204" pitchFamily="34" charset="0"/>
              </a:rPr>
              <a:t>0.8] </a:t>
            </a:r>
            <a:r>
              <a:rPr lang="en-US" altLang="ko-KR" sz="2400" dirty="0">
                <a:latin typeface="Calibri" panose="020F0502020204030204" pitchFamily="34" charset="0"/>
              </a:rPr>
              <a:t>+ </a:t>
            </a:r>
            <a:r>
              <a:rPr lang="en-US" altLang="ko-KR" sz="2400" dirty="0" smtClean="0">
                <a:latin typeface="Calibri" panose="020F0502020204030204" pitchFamily="34" charset="0"/>
              </a:rPr>
              <a:t>[0.8 </a:t>
            </a:r>
            <a:r>
              <a:rPr lang="en-US" altLang="ko-KR" sz="2400" dirty="0">
                <a:latin typeface="Calibri" panose="020F0502020204030204" pitchFamily="34" charset="0"/>
              </a:rPr>
              <a:t>/ </a:t>
            </a:r>
            <a:r>
              <a:rPr lang="en-US" altLang="ko-KR" sz="2400" dirty="0" smtClean="0">
                <a:latin typeface="Calibri" panose="020F0502020204030204" pitchFamily="34" charset="0"/>
              </a:rPr>
              <a:t>4] </a:t>
            </a:r>
            <a:r>
              <a:rPr lang="en-US" altLang="ko-KR" sz="2400" dirty="0">
                <a:latin typeface="Calibri" panose="020F0502020204030204" pitchFamily="34" charset="0"/>
              </a:rPr>
              <a:t>= 0.4 i.e., 40% of the time for running the serial code </a:t>
            </a:r>
            <a:endParaRPr lang="en-US" altLang="ko-KR" sz="2400" dirty="0" smtClean="0">
              <a:latin typeface="Calibri" panose="020F0502020204030204" pitchFamily="34" charset="0"/>
            </a:endParaRPr>
          </a:p>
          <a:p>
            <a:pPr lvl="1"/>
            <a:endParaRPr lang="en-US" altLang="ko-KR" sz="1050" dirty="0" smtClean="0">
              <a:latin typeface="Calibri" panose="020F0502020204030204" pitchFamily="34" charset="0"/>
            </a:endParaRPr>
          </a:p>
          <a:p>
            <a:r>
              <a:rPr lang="en-US" altLang="ko-KR" dirty="0" smtClean="0">
                <a:latin typeface="Calibri" panose="020F0502020204030204" pitchFamily="34" charset="0"/>
              </a:rPr>
              <a:t>You </a:t>
            </a:r>
            <a:r>
              <a:rPr lang="en-US" altLang="ko-KR" dirty="0">
                <a:latin typeface="Calibri" panose="020F0502020204030204" pitchFamily="34" charset="0"/>
              </a:rPr>
              <a:t>get 2.5 speed up although you run on 4 cores since only 80% of your code can be parallelized (assuming that all parts in the code can complete in equal time)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12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Oversimplified example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14" y="1340804"/>
            <a:ext cx="7200800" cy="497904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4046" y="6103287"/>
            <a:ext cx="1545047" cy="318519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146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More realistic example: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00" b="39323"/>
          <a:stretch/>
        </p:blipFill>
        <p:spPr>
          <a:xfrm>
            <a:off x="917848" y="1196752"/>
            <a:ext cx="7308304" cy="52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330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latin typeface="Calibri" panose="020F0502020204030204" pitchFamily="34" charset="0"/>
              </a:rPr>
              <a:t>Designing parallel programs - communication</a:t>
            </a:r>
            <a:endParaRPr lang="ko-KR" altLang="en-US" sz="3200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Most parallel applications require tasks to share data with each other</a:t>
            </a:r>
            <a:r>
              <a:rPr lang="en-US" altLang="ko-KR" sz="2400" dirty="0" smtClean="0">
                <a:latin typeface="Calibri" panose="020F0502020204030204" pitchFamily="34" charset="0"/>
              </a:rPr>
              <a:t>.</a:t>
            </a:r>
          </a:p>
          <a:p>
            <a:pPr lvl="1"/>
            <a:r>
              <a:rPr lang="en-US" altLang="ko-KR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Cost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of communication</a:t>
            </a:r>
            <a:r>
              <a:rPr lang="en-US" altLang="ko-KR" sz="2000" dirty="0">
                <a:latin typeface="Calibri" panose="020F0502020204030204" pitchFamily="34" charset="0"/>
              </a:rPr>
              <a:t>: Computational resources are used to package and transmit data. Requires frequently synchronization – some tasks will wait instead of doing work. Could saturate network bandwidth. </a:t>
            </a:r>
            <a:endParaRPr lang="en-US" altLang="ko-KR" sz="2000" dirty="0" smtClean="0">
              <a:latin typeface="Calibri" panose="020F0502020204030204" pitchFamily="34" charset="0"/>
            </a:endParaRPr>
          </a:p>
          <a:p>
            <a:pPr lvl="1"/>
            <a:r>
              <a:rPr lang="en-US" altLang="ko-KR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Latency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vs. Bandwidth</a:t>
            </a:r>
            <a:r>
              <a:rPr lang="en-US" altLang="ko-KR" sz="2000" dirty="0">
                <a:latin typeface="Calibri" panose="020F0502020204030204" pitchFamily="34" charset="0"/>
              </a:rPr>
              <a:t>: Latency is the time it takes to send a minimal message between two tasks. Bandwidth is the amount of data that can be communicated per unit of time. Sending many small messages can cause latency to dominate communication overhead. </a:t>
            </a:r>
            <a:endParaRPr lang="en-US" altLang="ko-KR" sz="2000" dirty="0" smtClean="0">
              <a:latin typeface="Calibri" panose="020F0502020204030204" pitchFamily="34" charset="0"/>
            </a:endParaRPr>
          </a:p>
        </p:txBody>
      </p:sp>
      <p:pic>
        <p:nvPicPr>
          <p:cNvPr id="7170" name="Picture 2" descr="network on chi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93096"/>
            <a:ext cx="3528392" cy="221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5214" y="4941168"/>
            <a:ext cx="3939536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Network on a Chip</a:t>
            </a:r>
            <a:r>
              <a:rPr kumimoji="0" lang="en-US" altLang="ko-KR" sz="3200" b="1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!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87849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Computing: Why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1028700"/>
            <a:ext cx="8623300" cy="2760340"/>
          </a:xfrm>
        </p:spPr>
        <p:txBody>
          <a:bodyPr>
            <a:normAutofit/>
          </a:bodyPr>
          <a:lstStyle/>
          <a:p>
            <a:endParaRPr lang="en-US" altLang="ko-KR" sz="2400" b="1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350" y="1052736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전력 소모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에 대한 관심이 높아지는 것과 더불어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멀티 코어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프로세서를 핵심으로 컴퓨터 구조에서 강력한 패러다임으로 주목</a:t>
            </a:r>
            <a:endParaRPr lang="ko-KR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https://scs.senecac.on.ca/~gpu610/pages/images/c_batt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4" y="2204864"/>
            <a:ext cx="5550844" cy="431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92" y="2445688"/>
            <a:ext cx="2891539" cy="551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13" y="3228181"/>
            <a:ext cx="2878652" cy="30934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22779" y="6372763"/>
            <a:ext cx="3241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Each core will have two 512-bit vector units and will support </a:t>
            </a:r>
            <a:r>
              <a:rPr lang="en-US" altLang="ko-KR" sz="800" dirty="0">
                <a:solidFill>
                  <a:srgbClr val="0B0080"/>
                </a:solidFill>
                <a:latin typeface="Arial" panose="020B0604020202020204" pitchFamily="34" charset="0"/>
                <a:hlinkClick r:id="rId5" tooltip="AVX-512"/>
              </a:rPr>
              <a:t>AVX-512</a:t>
            </a:r>
            <a:r>
              <a:rPr lang="en-US" altLang="ko-KR" sz="800" dirty="0">
                <a:solidFill>
                  <a:srgbClr val="222222"/>
                </a:solidFill>
                <a:latin typeface="Arial" panose="020B0604020202020204" pitchFamily="34" charset="0"/>
              </a:rPr>
              <a:t> SIMD instructions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1860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latin typeface="Calibri" panose="020F0502020204030204" pitchFamily="34" charset="0"/>
              </a:rPr>
              <a:t>Designing parallel programs - communication</a:t>
            </a:r>
            <a:endParaRPr lang="ko-KR" altLang="en-US" sz="3200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Most parallel applications require tasks to share </a:t>
            </a:r>
            <a:r>
              <a:rPr lang="en-US" altLang="ko-KR" sz="2400" dirty="0" smtClean="0">
                <a:latin typeface="Calibri" panose="020F0502020204030204" pitchFamily="34" charset="0"/>
              </a:rPr>
              <a:t>data</a:t>
            </a:r>
          </a:p>
          <a:p>
            <a:pPr lvl="1"/>
            <a:r>
              <a:rPr lang="en-US" altLang="ko-KR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Synchronous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vs. Asynchronous communication</a:t>
            </a:r>
            <a:r>
              <a:rPr lang="en-US" altLang="ko-KR" sz="2000" dirty="0" smtClean="0">
                <a:latin typeface="Calibri" panose="020F0502020204030204" pitchFamily="34" charset="0"/>
              </a:rPr>
              <a:t>:</a:t>
            </a:r>
          </a:p>
          <a:p>
            <a:pPr lvl="2"/>
            <a:r>
              <a:rPr lang="en-US" altLang="ko-KR" sz="1800" b="1" i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Synchronous </a:t>
            </a:r>
            <a:r>
              <a:rPr lang="en-US" altLang="ko-KR" sz="1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communication </a:t>
            </a:r>
            <a:r>
              <a:rPr lang="en-US" altLang="ko-KR" sz="1800" dirty="0">
                <a:latin typeface="Calibri" panose="020F0502020204030204" pitchFamily="34" charset="0"/>
              </a:rPr>
              <a:t>is referred to as </a:t>
            </a:r>
            <a:r>
              <a:rPr lang="en-US" altLang="ko-KR" sz="1800" b="1" dirty="0">
                <a:solidFill>
                  <a:srgbClr val="C00000"/>
                </a:solidFill>
                <a:latin typeface="Calibri" panose="020F0502020204030204" pitchFamily="34" charset="0"/>
              </a:rPr>
              <a:t>blocking</a:t>
            </a:r>
            <a:r>
              <a:rPr lang="en-US" altLang="ko-KR" sz="1800" dirty="0">
                <a:latin typeface="Calibri" panose="020F0502020204030204" pitchFamily="34" charset="0"/>
              </a:rPr>
              <a:t> communication </a:t>
            </a:r>
            <a:r>
              <a:rPr lang="en-US" altLang="ko-KR" sz="1800" dirty="0" smtClean="0">
                <a:latin typeface="Calibri" panose="020F0502020204030204" pitchFamily="34" charset="0"/>
              </a:rPr>
              <a:t>other </a:t>
            </a:r>
            <a:r>
              <a:rPr lang="en-US" altLang="ko-KR" sz="1800" dirty="0">
                <a:latin typeface="Calibri" panose="020F0502020204030204" pitchFamily="34" charset="0"/>
              </a:rPr>
              <a:t>work stops until the communication is completed. </a:t>
            </a:r>
            <a:endParaRPr lang="en-US" altLang="ko-KR" sz="1800" dirty="0" smtClean="0">
              <a:latin typeface="Calibri" panose="020F0502020204030204" pitchFamily="34" charset="0"/>
            </a:endParaRPr>
          </a:p>
          <a:p>
            <a:pPr lvl="2"/>
            <a:r>
              <a:rPr lang="en-US" altLang="ko-KR" sz="1800" b="1" i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Asynchronous </a:t>
            </a:r>
            <a:r>
              <a:rPr lang="en-US" altLang="ko-KR" sz="1800" b="1" i="1" dirty="0">
                <a:solidFill>
                  <a:srgbClr val="C00000"/>
                </a:solidFill>
                <a:latin typeface="Calibri" panose="020F0502020204030204" pitchFamily="34" charset="0"/>
              </a:rPr>
              <a:t>communication </a:t>
            </a:r>
            <a:r>
              <a:rPr lang="en-US" altLang="ko-KR" sz="1800" dirty="0">
                <a:latin typeface="Calibri" panose="020F0502020204030204" pitchFamily="34" charset="0"/>
              </a:rPr>
              <a:t>is referred to as </a:t>
            </a:r>
            <a:r>
              <a:rPr lang="en-US" altLang="ko-KR" sz="1800" b="1" dirty="0">
                <a:solidFill>
                  <a:srgbClr val="C00000"/>
                </a:solidFill>
                <a:latin typeface="Calibri" panose="020F0502020204030204" pitchFamily="34" charset="0"/>
              </a:rPr>
              <a:t>non-blocking</a:t>
            </a:r>
            <a:r>
              <a:rPr lang="en-US" altLang="ko-KR" sz="1800" dirty="0">
                <a:latin typeface="Calibri" panose="020F0502020204030204" pitchFamily="34" charset="0"/>
              </a:rPr>
              <a:t> since other work can be done while communication is taking place. </a:t>
            </a:r>
            <a:endParaRPr lang="en-US" altLang="ko-KR" sz="1800" dirty="0" smtClean="0">
              <a:latin typeface="Calibri" panose="020F0502020204030204" pitchFamily="34" charset="0"/>
            </a:endParaRPr>
          </a:p>
        </p:txBody>
      </p:sp>
      <p:pic>
        <p:nvPicPr>
          <p:cNvPr id="8194" name="Picture 2" descr="Synchronous vs. Asynchronous communicat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08" y="3221365"/>
            <a:ext cx="5663183" cy="323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242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latin typeface="Calibri" panose="020F0502020204030204" pitchFamily="34" charset="0"/>
              </a:rPr>
              <a:t>Designing parallel programs – load balancing</a:t>
            </a:r>
            <a:endParaRPr lang="ko-KR" altLang="en-US" sz="3200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Load balancing is the practice of distributing approximately equal amount of work so that all tasks are kept busy all the time</a:t>
            </a:r>
            <a:r>
              <a:rPr lang="en-US" altLang="ko-KR" dirty="0" smtClean="0">
                <a:latin typeface="Calibri" panose="020F0502020204030204" pitchFamily="34" charset="0"/>
              </a:rPr>
              <a:t>.</a:t>
            </a:r>
          </a:p>
          <a:p>
            <a:endParaRPr lang="en-US" altLang="ko-KR" dirty="0">
              <a:latin typeface="Calibri" panose="020F0502020204030204" pitchFamily="34" charset="0"/>
            </a:endParaRPr>
          </a:p>
          <a:p>
            <a:endParaRPr lang="en-US" altLang="ko-KR" dirty="0" smtClean="0">
              <a:latin typeface="Calibri" panose="020F0502020204030204" pitchFamily="34" charset="0"/>
            </a:endParaRPr>
          </a:p>
          <a:p>
            <a:endParaRPr lang="en-US" altLang="ko-KR" dirty="0">
              <a:latin typeface="Calibri" panose="020F0502020204030204" pitchFamily="34" charset="0"/>
            </a:endParaRPr>
          </a:p>
          <a:p>
            <a:endParaRPr lang="en-US" altLang="ko-KR" dirty="0" smtClean="0">
              <a:latin typeface="Calibri" panose="020F0502020204030204" pitchFamily="34" charset="0"/>
            </a:endParaRPr>
          </a:p>
          <a:p>
            <a:endParaRPr lang="en-US" altLang="ko-KR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996952"/>
            <a:ext cx="614664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17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603499"/>
            <a:ext cx="9073008" cy="2041525"/>
          </a:xfrm>
        </p:spPr>
        <p:txBody>
          <a:bodyPr>
            <a:normAutofit/>
          </a:bodyPr>
          <a:lstStyle/>
          <a:p>
            <a:r>
              <a:rPr lang="en-US" altLang="ko-KR" sz="4000" b="1" dirty="0" smtClean="0">
                <a:latin typeface="Calibri" panose="020F0502020204030204" pitchFamily="34" charset="0"/>
              </a:rPr>
              <a:t>Analytic Measure for Parallel Algorithms</a:t>
            </a:r>
            <a:endParaRPr lang="ko-KR" altLang="en-US" sz="4000" b="1" dirty="0">
              <a:latin typeface="Calibri" panose="020F0502020204030204" pitchFamily="34" charset="0"/>
            </a:endParaRPr>
          </a:p>
        </p:txBody>
      </p:sp>
      <p:pic>
        <p:nvPicPr>
          <p:cNvPr id="10242" name="Picture 2" descr="Parallel Algorithms analytic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01008"/>
            <a:ext cx="2160240" cy="30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rallel computi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56992"/>
            <a:ext cx="4056385" cy="232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639144"/>
          </a:xfrm>
        </p:spPr>
        <p:txBody>
          <a:bodyPr>
            <a:normAutofit lnSpcReduction="10000"/>
          </a:bodyPr>
          <a:lstStyle/>
          <a:p>
            <a:r>
              <a:rPr lang="en-US" altLang="ko-KR" sz="88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?</a:t>
            </a:r>
          </a:p>
          <a:p>
            <a:r>
              <a:rPr lang="ko-KR" altLang="en-US" sz="88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분석</a:t>
            </a:r>
            <a:endParaRPr lang="ko-KR" altLang="en-US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74732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latin typeface="Calibri" panose="020F0502020204030204" pitchFamily="34" charset="0"/>
              </a:rPr>
              <a:t>Performance Metrics for Parallel Applications</a:t>
            </a:r>
            <a:endParaRPr lang="ko-KR" altLang="en-US" sz="3200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There are a number of metrics, the best known are:</a:t>
            </a:r>
          </a:p>
          <a:p>
            <a:pPr lvl="1"/>
            <a:r>
              <a:rPr lang="en-US" altLang="ko-KR" sz="2600" b="1" dirty="0" smtClean="0">
                <a:latin typeface="Calibri" panose="020F0502020204030204" pitchFamily="34" charset="0"/>
              </a:rPr>
              <a:t>Speedup</a:t>
            </a:r>
            <a:endParaRPr lang="en-US" altLang="ko-KR" sz="2600" b="1" dirty="0">
              <a:latin typeface="Calibri" panose="020F0502020204030204" pitchFamily="34" charset="0"/>
            </a:endParaRPr>
          </a:p>
          <a:p>
            <a:pPr lvl="1"/>
            <a:r>
              <a:rPr lang="en-US" altLang="ko-KR" sz="2600" b="1" dirty="0" smtClean="0">
                <a:latin typeface="Calibri" panose="020F0502020204030204" pitchFamily="34" charset="0"/>
              </a:rPr>
              <a:t>Efficiency</a:t>
            </a:r>
            <a:endParaRPr lang="en-US" altLang="ko-KR" sz="2600" b="1" dirty="0">
              <a:latin typeface="Calibri" panose="020F0502020204030204" pitchFamily="34" charset="0"/>
            </a:endParaRPr>
          </a:p>
          <a:p>
            <a:pPr lvl="1"/>
            <a:r>
              <a:rPr lang="en-US" altLang="ko-KR" sz="2600" b="1" dirty="0" smtClean="0">
                <a:latin typeface="Calibri" panose="020F0502020204030204" pitchFamily="34" charset="0"/>
              </a:rPr>
              <a:t>Redundancy</a:t>
            </a:r>
            <a:endParaRPr lang="en-US" altLang="ko-KR" sz="2600" b="1" dirty="0">
              <a:latin typeface="Calibri" panose="020F0502020204030204" pitchFamily="34" charset="0"/>
            </a:endParaRPr>
          </a:p>
          <a:p>
            <a:pPr lvl="1"/>
            <a:r>
              <a:rPr lang="en-US" altLang="ko-KR" sz="2600" b="1" dirty="0" smtClean="0">
                <a:latin typeface="Calibri" panose="020F0502020204030204" pitchFamily="34" charset="0"/>
              </a:rPr>
              <a:t>Utilization</a:t>
            </a:r>
            <a:endParaRPr lang="en-US" altLang="ko-KR" sz="2600" b="1" dirty="0">
              <a:latin typeface="Calibri" panose="020F0502020204030204" pitchFamily="34" charset="0"/>
            </a:endParaRPr>
          </a:p>
          <a:p>
            <a:pPr lvl="1"/>
            <a:r>
              <a:rPr lang="en-US" altLang="ko-KR" sz="2600" b="1" dirty="0" smtClean="0">
                <a:latin typeface="Calibri" panose="020F0502020204030204" pitchFamily="34" charset="0"/>
              </a:rPr>
              <a:t>Quality</a:t>
            </a:r>
            <a:endParaRPr lang="en-US" altLang="ko-KR" sz="2600" b="1" dirty="0">
              <a:latin typeface="Calibri" panose="020F0502020204030204" pitchFamily="34" charset="0"/>
            </a:endParaRPr>
          </a:p>
          <a:p>
            <a:endParaRPr lang="en-US" altLang="ko-KR" sz="1700" dirty="0" smtClean="0">
              <a:latin typeface="Calibri" panose="020F0502020204030204" pitchFamily="34" charset="0"/>
            </a:endParaRPr>
          </a:p>
          <a:p>
            <a:r>
              <a:rPr lang="en-US" altLang="ko-KR" dirty="0" smtClean="0">
                <a:latin typeface="Calibri" panose="020F0502020204030204" pitchFamily="34" charset="0"/>
              </a:rPr>
              <a:t>Some </a:t>
            </a:r>
            <a:r>
              <a:rPr lang="en-US" altLang="ko-KR" dirty="0">
                <a:latin typeface="Calibri" panose="020F0502020204030204" pitchFamily="34" charset="0"/>
              </a:rPr>
              <a:t>laws/metrics that try to explain and assert the </a:t>
            </a:r>
            <a:r>
              <a:rPr lang="en-US" altLang="ko-KR" b="1" dirty="0">
                <a:solidFill>
                  <a:srgbClr val="C00000"/>
                </a:solidFill>
                <a:latin typeface="Calibri" panose="020F0502020204030204" pitchFamily="34" charset="0"/>
              </a:rPr>
              <a:t>potential </a:t>
            </a:r>
            <a:r>
              <a:rPr lang="en-US" altLang="ko-KR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performance of </a:t>
            </a:r>
            <a:r>
              <a:rPr lang="en-US" altLang="ko-KR" b="1" dirty="0">
                <a:solidFill>
                  <a:srgbClr val="C00000"/>
                </a:solidFill>
                <a:latin typeface="Calibri" panose="020F0502020204030204" pitchFamily="34" charset="0"/>
              </a:rPr>
              <a:t>a parallel </a:t>
            </a:r>
            <a:r>
              <a:rPr lang="en-US" altLang="ko-KR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application</a:t>
            </a:r>
            <a:r>
              <a:rPr lang="en-US" altLang="ko-KR" dirty="0" smtClean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</a:p>
          <a:p>
            <a:pPr lvl="1"/>
            <a:r>
              <a:rPr lang="en-US" altLang="ko-KR" sz="2600" b="1" dirty="0" smtClean="0">
                <a:latin typeface="Calibri" panose="020F0502020204030204" pitchFamily="34" charset="0"/>
              </a:rPr>
              <a:t>Amdahl </a:t>
            </a:r>
            <a:r>
              <a:rPr lang="en-US" altLang="ko-KR" sz="2600" b="1" dirty="0">
                <a:latin typeface="Calibri" panose="020F0502020204030204" pitchFamily="34" charset="0"/>
              </a:rPr>
              <a:t>Law</a:t>
            </a:r>
          </a:p>
          <a:p>
            <a:pPr lvl="1"/>
            <a:r>
              <a:rPr lang="en-US" altLang="ko-KR" sz="2600" b="1" dirty="0" smtClean="0">
                <a:latin typeface="Calibri" panose="020F0502020204030204" pitchFamily="34" charset="0"/>
              </a:rPr>
              <a:t>Gustafson-</a:t>
            </a:r>
            <a:r>
              <a:rPr lang="en-US" altLang="ko-KR" sz="2600" b="1" dirty="0" err="1" smtClean="0">
                <a:latin typeface="Calibri" panose="020F0502020204030204" pitchFamily="34" charset="0"/>
              </a:rPr>
              <a:t>Barsis</a:t>
            </a:r>
            <a:r>
              <a:rPr lang="en-US" altLang="ko-KR" sz="2600" b="1" dirty="0" smtClean="0">
                <a:latin typeface="Calibri" panose="020F0502020204030204" pitchFamily="34" charset="0"/>
              </a:rPr>
              <a:t> Law</a:t>
            </a:r>
            <a:endParaRPr lang="en-US" altLang="ko-KR" sz="2600" b="1" dirty="0">
              <a:latin typeface="Calibri" panose="020F0502020204030204" pitchFamily="34" charset="0"/>
            </a:endParaRPr>
          </a:p>
        </p:txBody>
      </p:sp>
      <p:pic>
        <p:nvPicPr>
          <p:cNvPr id="9218" name="Picture 2" descr="Speedu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2816"/>
            <a:ext cx="2805077" cy="22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79621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Speedup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Speedup is a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</a:rPr>
              <a:t>measure of performance</a:t>
            </a:r>
            <a:r>
              <a:rPr lang="en-US" altLang="ko-KR" sz="2400" dirty="0">
                <a:latin typeface="Calibri" panose="020F0502020204030204" pitchFamily="34" charset="0"/>
              </a:rPr>
              <a:t>. It measures the ration between the </a:t>
            </a:r>
            <a:r>
              <a:rPr lang="en-US" altLang="ko-KR" sz="2400" dirty="0" smtClean="0">
                <a:latin typeface="Calibri" panose="020F0502020204030204" pitchFamily="34" charset="0"/>
              </a:rPr>
              <a:t>sequential execution </a:t>
            </a:r>
            <a:r>
              <a:rPr lang="en-US" altLang="ko-KR" sz="2400" dirty="0">
                <a:latin typeface="Calibri" panose="020F0502020204030204" pitchFamily="34" charset="0"/>
              </a:rPr>
              <a:t>time and the parallel execution time.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2708920"/>
            <a:ext cx="67246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Efficiency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Efficiency is a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</a:rPr>
              <a:t>measure of the usage of </a:t>
            </a:r>
            <a:r>
              <a:rPr lang="en-US" altLang="ko-KR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the computational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</a:rPr>
              <a:t>resources</a:t>
            </a:r>
            <a:r>
              <a:rPr lang="en-US" altLang="ko-KR" sz="2400" dirty="0">
                <a:latin typeface="Calibri" panose="020F0502020204030204" pitchFamily="34" charset="0"/>
              </a:rPr>
              <a:t>. It measures </a:t>
            </a:r>
            <a:r>
              <a:rPr lang="en-US" altLang="ko-KR" sz="2400" dirty="0" smtClean="0">
                <a:latin typeface="Calibri" panose="020F0502020204030204" pitchFamily="34" charset="0"/>
              </a:rPr>
              <a:t>the ration </a:t>
            </a:r>
            <a:r>
              <a:rPr lang="en-US" altLang="ko-KR" sz="2400" dirty="0">
                <a:latin typeface="Calibri" panose="020F0502020204030204" pitchFamily="34" charset="0"/>
              </a:rPr>
              <a:t>between performance and the resources used to achieve that performance.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3024336"/>
            <a:ext cx="6715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116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Redundancy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Redundancy measures the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</a:rPr>
              <a:t>increase in the required computation </a:t>
            </a:r>
            <a:r>
              <a:rPr lang="en-US" altLang="ko-KR" sz="2400" dirty="0">
                <a:latin typeface="Calibri" panose="020F0502020204030204" pitchFamily="34" charset="0"/>
              </a:rPr>
              <a:t>when using </a:t>
            </a:r>
            <a:r>
              <a:rPr lang="en-US" altLang="ko-KR" sz="2400" dirty="0" smtClean="0">
                <a:latin typeface="Calibri" panose="020F0502020204030204" pitchFamily="34" charset="0"/>
              </a:rPr>
              <a:t>more processors</a:t>
            </a:r>
            <a:r>
              <a:rPr lang="en-US" altLang="ko-KR" sz="2400" dirty="0">
                <a:latin typeface="Calibri" panose="020F0502020204030204" pitchFamily="34" charset="0"/>
              </a:rPr>
              <a:t>. It measures the ration between the number of operations performed </a:t>
            </a:r>
            <a:r>
              <a:rPr lang="en-US" altLang="ko-KR" sz="2400" dirty="0" smtClean="0">
                <a:latin typeface="Calibri" panose="020F0502020204030204" pitchFamily="34" charset="0"/>
              </a:rPr>
              <a:t>by the </a:t>
            </a:r>
            <a:r>
              <a:rPr lang="en-US" altLang="ko-KR" sz="2400" dirty="0">
                <a:latin typeface="Calibri" panose="020F0502020204030204" pitchFamily="34" charset="0"/>
              </a:rPr>
              <a:t>parallel execution and by the sequential execution.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780928"/>
            <a:ext cx="68103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3950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Quality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Quality is a measure of the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</a:rPr>
              <a:t>relevancy of using parallel computing</a:t>
            </a:r>
            <a:r>
              <a:rPr lang="en-US" altLang="ko-KR" sz="2400" dirty="0">
                <a:latin typeface="Calibri" panose="020F0502020204030204" pitchFamily="34" charset="0"/>
              </a:rPr>
              <a:t>.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2183854"/>
            <a:ext cx="6724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2967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Effectiveness of Parallel Processing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066728" y="1609630"/>
            <a:ext cx="4953000" cy="4339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ym typeface="Symbol" panose="05050102010706020507" pitchFamily="18" charset="2"/>
              </a:rPr>
              <a:t>  </a:t>
            </a:r>
            <a:r>
              <a:rPr lang="en-US" altLang="en-US" sz="2000" i="1" dirty="0"/>
              <a:t>p</a:t>
            </a:r>
            <a:r>
              <a:rPr lang="en-US" altLang="en-US" sz="2000" dirty="0"/>
              <a:t>  	Number of processors</a:t>
            </a:r>
            <a:endParaRPr lang="en-US" altLang="en-US" sz="2000" i="1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ym typeface="Symbol" panose="05050102010706020507" pitchFamily="18" charset="2"/>
              </a:rPr>
              <a:t>  </a:t>
            </a:r>
            <a:r>
              <a:rPr lang="en-US" altLang="en-US" sz="2000" i="1" dirty="0"/>
              <a:t>W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	Work performed by </a:t>
            </a:r>
            <a:r>
              <a:rPr lang="en-US" altLang="en-US" sz="2000" i="1" dirty="0"/>
              <a:t>p</a:t>
            </a:r>
            <a:r>
              <a:rPr lang="en-US" altLang="en-US" sz="2000" dirty="0"/>
              <a:t> processors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ym typeface="Symbol" panose="05050102010706020507" pitchFamily="18" charset="2"/>
              </a:rPr>
              <a:t>  </a:t>
            </a:r>
            <a:r>
              <a:rPr lang="en-US" altLang="en-US" sz="2000" i="1" dirty="0"/>
              <a:t>T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	Execution time with </a:t>
            </a:r>
            <a:r>
              <a:rPr lang="en-US" altLang="en-US" sz="2000" i="1" dirty="0"/>
              <a:t>p</a:t>
            </a:r>
            <a:r>
              <a:rPr lang="en-US" altLang="en-US" sz="2000" dirty="0"/>
              <a:t> processors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sz="2000" i="1" dirty="0"/>
              <a:t>T</a:t>
            </a:r>
            <a:r>
              <a:rPr lang="en-US" altLang="en-US" sz="2000" dirty="0"/>
              <a:t>(1) = </a:t>
            </a:r>
            <a:r>
              <a:rPr lang="en-US" altLang="en-US" sz="2000" i="1" dirty="0" smtClean="0"/>
              <a:t>W</a:t>
            </a:r>
            <a:r>
              <a:rPr lang="en-US" altLang="en-US" sz="2000" dirty="0" smtClean="0"/>
              <a:t>(1</a:t>
            </a:r>
            <a:r>
              <a:rPr lang="en-US" altLang="en-US" sz="2000" dirty="0"/>
              <a:t>);   </a:t>
            </a:r>
            <a:r>
              <a:rPr lang="en-US" altLang="en-US" sz="2000" i="1" dirty="0"/>
              <a:t>T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 </a:t>
            </a:r>
            <a:r>
              <a:rPr lang="en-US" altLang="en-US" sz="2000" dirty="0">
                <a:sym typeface="Symbol" panose="05050102010706020507" pitchFamily="18" charset="2"/>
              </a:rPr>
              <a:t></a:t>
            </a:r>
            <a:r>
              <a:rPr lang="en-US" altLang="en-US" sz="2000" dirty="0"/>
              <a:t> </a:t>
            </a:r>
            <a:r>
              <a:rPr lang="en-US" altLang="en-US" sz="2000" i="1" dirty="0"/>
              <a:t>W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ym typeface="Symbol" panose="05050102010706020507" pitchFamily="18" charset="2"/>
              </a:rPr>
              <a:t>  </a:t>
            </a:r>
            <a:r>
              <a:rPr lang="en-US" altLang="en-US" sz="2000" i="1" dirty="0"/>
              <a:t>S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	Speedup = </a:t>
            </a:r>
            <a:r>
              <a:rPr lang="en-US" altLang="en-US" sz="2000" i="1" dirty="0"/>
              <a:t>T</a:t>
            </a:r>
            <a:r>
              <a:rPr lang="en-US" altLang="en-US" sz="2000" dirty="0"/>
              <a:t>(1) / </a:t>
            </a:r>
            <a:r>
              <a:rPr lang="en-US" altLang="en-US" sz="2000" i="1" dirty="0"/>
              <a:t>T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</a:t>
            </a:r>
            <a:endParaRPr lang="en-US" altLang="en-US" sz="2000" i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ym typeface="Symbol" panose="05050102010706020507" pitchFamily="18" charset="2"/>
              </a:rPr>
              <a:t>  </a:t>
            </a:r>
            <a:r>
              <a:rPr lang="en-US" altLang="en-US" sz="2000" i="1" dirty="0"/>
              <a:t>E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	Efficiency = </a:t>
            </a:r>
            <a:r>
              <a:rPr lang="en-US" altLang="en-US" sz="2000" i="1" dirty="0"/>
              <a:t>T</a:t>
            </a:r>
            <a:r>
              <a:rPr lang="en-US" altLang="en-US" sz="2000" dirty="0"/>
              <a:t>(1) / [</a:t>
            </a:r>
            <a:r>
              <a:rPr lang="en-US" altLang="en-US" sz="2000" i="1" dirty="0"/>
              <a:t>p T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ym typeface="Symbol" panose="05050102010706020507" pitchFamily="18" charset="2"/>
              </a:rPr>
              <a:t>  </a:t>
            </a:r>
            <a:r>
              <a:rPr lang="en-US" altLang="en-US" sz="2000" i="1" dirty="0"/>
              <a:t>R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	Redundancy = </a:t>
            </a:r>
            <a:r>
              <a:rPr lang="en-US" altLang="en-US" sz="2000" i="1" dirty="0"/>
              <a:t>W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 / </a:t>
            </a:r>
            <a:r>
              <a:rPr lang="en-US" altLang="en-US" sz="2000" i="1" dirty="0"/>
              <a:t>W</a:t>
            </a:r>
            <a:r>
              <a:rPr lang="en-US" altLang="en-US" sz="2000" dirty="0"/>
              <a:t>(1)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ym typeface="Symbol" panose="05050102010706020507" pitchFamily="18" charset="2"/>
              </a:rPr>
              <a:t>  </a:t>
            </a:r>
            <a:r>
              <a:rPr lang="en-US" altLang="en-US" sz="2000" i="1" dirty="0"/>
              <a:t>Q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	Quality = </a:t>
            </a:r>
            <a:r>
              <a:rPr lang="en-US" altLang="en-US" sz="2000" i="1" dirty="0"/>
              <a:t>T</a:t>
            </a:r>
            <a:r>
              <a:rPr lang="en-US" altLang="en-US" sz="2000" baseline="30000" dirty="0"/>
              <a:t>3</a:t>
            </a:r>
            <a:r>
              <a:rPr lang="en-US" altLang="en-US" sz="2000" dirty="0"/>
              <a:t>(1) / [</a:t>
            </a:r>
            <a:r>
              <a:rPr lang="en-US" altLang="en-US" sz="2000" i="1" dirty="0"/>
              <a:t>p</a:t>
            </a:r>
            <a:r>
              <a:rPr lang="en-US" altLang="en-US" sz="2000" dirty="0"/>
              <a:t> </a:t>
            </a:r>
            <a:r>
              <a:rPr lang="en-US" altLang="en-US" sz="2000" i="1" dirty="0"/>
              <a:t>T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 </a:t>
            </a:r>
            <a:r>
              <a:rPr lang="en-US" altLang="en-US" sz="2000" i="1" dirty="0"/>
              <a:t>W</a:t>
            </a:r>
            <a:r>
              <a:rPr lang="en-US" altLang="en-US" sz="2000" dirty="0"/>
              <a:t>(</a:t>
            </a:r>
            <a:r>
              <a:rPr lang="en-US" altLang="en-US" sz="2000" i="1" dirty="0"/>
              <a:t>p</a:t>
            </a:r>
            <a:r>
              <a:rPr lang="en-US" altLang="en-US" sz="2000" dirty="0"/>
              <a:t>)]</a:t>
            </a:r>
          </a:p>
        </p:txBody>
      </p:sp>
      <p:sp>
        <p:nvSpPr>
          <p:cNvPr id="5" name="Rectangle 1047"/>
          <p:cNvSpPr>
            <a:spLocks noChangeArrowheads="1"/>
          </p:cNvSpPr>
          <p:nvPr/>
        </p:nvSpPr>
        <p:spPr bwMode="auto">
          <a:xfrm>
            <a:off x="180528" y="19813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6" name="Picture 10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55" r="-10855" b="734"/>
          <a:stretch>
            <a:fillRect/>
          </a:stretch>
        </p:blipFill>
        <p:spPr bwMode="auto">
          <a:xfrm>
            <a:off x="109736" y="1119336"/>
            <a:ext cx="3048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48"/>
          <p:cNvSpPr txBox="1">
            <a:spLocks noChangeArrowheads="1"/>
          </p:cNvSpPr>
          <p:nvPr/>
        </p:nvSpPr>
        <p:spPr bwMode="auto">
          <a:xfrm>
            <a:off x="2471936" y="1271736"/>
            <a:ext cx="1524000" cy="169277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Task 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graph exhibiting limited inherent parallelism.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 Box 1049"/>
          <p:cNvSpPr txBox="1">
            <a:spLocks noChangeArrowheads="1"/>
          </p:cNvSpPr>
          <p:nvPr/>
        </p:nvSpPr>
        <p:spPr bwMode="auto">
          <a:xfrm>
            <a:off x="2471936" y="5234136"/>
            <a:ext cx="1303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cs typeface="Arial" panose="020B0604020202020204" pitchFamily="34" charset="0"/>
              </a:rPr>
              <a:t>W</a:t>
            </a:r>
            <a:r>
              <a:rPr lang="en-US" altLang="en-US" sz="2000">
                <a:cs typeface="Arial" panose="020B0604020202020204" pitchFamily="34" charset="0"/>
              </a:rPr>
              <a:t>(1) = 13</a:t>
            </a:r>
          </a:p>
        </p:txBody>
      </p:sp>
      <p:sp>
        <p:nvSpPr>
          <p:cNvPr id="9" name="Text Box 1050"/>
          <p:cNvSpPr txBox="1">
            <a:spLocks noChangeArrowheads="1"/>
          </p:cNvSpPr>
          <p:nvPr/>
        </p:nvSpPr>
        <p:spPr bwMode="auto">
          <a:xfrm>
            <a:off x="2471936" y="5615136"/>
            <a:ext cx="1289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cs typeface="Arial" panose="020B0604020202020204" pitchFamily="34" charset="0"/>
              </a:rPr>
              <a:t>T</a:t>
            </a:r>
            <a:r>
              <a:rPr lang="en-US" altLang="en-US" sz="2000">
                <a:cs typeface="Arial" panose="020B0604020202020204" pitchFamily="34" charset="0"/>
              </a:rPr>
              <a:t>(1)  = 13</a:t>
            </a:r>
          </a:p>
        </p:txBody>
      </p:sp>
      <p:sp>
        <p:nvSpPr>
          <p:cNvPr id="10" name="Text Box 1051"/>
          <p:cNvSpPr txBox="1">
            <a:spLocks noChangeArrowheads="1"/>
          </p:cNvSpPr>
          <p:nvPr/>
        </p:nvSpPr>
        <p:spPr bwMode="auto">
          <a:xfrm>
            <a:off x="2471936" y="5943749"/>
            <a:ext cx="1154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cs typeface="Arial" panose="020B0604020202020204" pitchFamily="34" charset="0"/>
              </a:rPr>
              <a:t>T</a:t>
            </a:r>
            <a:r>
              <a:rPr lang="en-US" altLang="en-US" sz="2000">
                <a:cs typeface="Arial" panose="020B0604020202020204" pitchFamily="34" charset="0"/>
              </a:rPr>
              <a:t>(</a:t>
            </a:r>
            <a:r>
              <a:rPr lang="en-US" altLang="en-US" sz="2400">
                <a:cs typeface="Arial" panose="020B0604020202020204" pitchFamily="34" charset="0"/>
                <a:sym typeface="Symbol" panose="05050102010706020507" pitchFamily="18" charset="2"/>
              </a:rPr>
              <a:t></a:t>
            </a:r>
            <a:r>
              <a:rPr lang="en-US" altLang="en-US" sz="2000">
                <a:cs typeface="Arial" panose="020B0604020202020204" pitchFamily="34" charset="0"/>
              </a:rPr>
              <a:t>) = 8</a:t>
            </a:r>
          </a:p>
        </p:txBody>
      </p:sp>
    </p:spTree>
    <p:extLst>
      <p:ext uri="{BB962C8B-B14F-4D97-AF65-F5344CB8AC3E}">
        <p14:creationId xmlns:p14="http://schemas.microsoft.com/office/powerpoint/2010/main" val="1974993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Reduction or Fan-in Computation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 panose="020F0502020204030204" pitchFamily="34" charset="0"/>
              </a:rPr>
              <a:t>Example: Adding 16 numbers, 8 processors, unit-time additions</a:t>
            </a:r>
          </a:p>
          <a:p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09600" y="6068144"/>
            <a:ext cx="7848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Computation 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graph for finding the sum of 16 numbers .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1035"/>
          <p:cNvSpPr>
            <a:spLocks noChangeArrowheads="1"/>
          </p:cNvSpPr>
          <p:nvPr/>
        </p:nvSpPr>
        <p:spPr bwMode="auto">
          <a:xfrm>
            <a:off x="0" y="25127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6" name="Object 10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491911"/>
              </p:ext>
            </p:extLst>
          </p:nvPr>
        </p:nvGraphicFramePr>
        <p:xfrm>
          <a:off x="381000" y="1988840"/>
          <a:ext cx="5562600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r:id="rId3" imgW="3990975" imgH="2914650" progId="MSDraw.Drawing.8.2">
                  <p:embed/>
                </p:oleObj>
              </mc:Choice>
              <mc:Fallback>
                <p:oleObj r:id="rId3" imgW="3990975" imgH="2914650" progId="MSDraw.Drawing.8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88840"/>
                        <a:ext cx="5562600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37"/>
          <p:cNvSpPr txBox="1">
            <a:spLocks noChangeArrowheads="1"/>
          </p:cNvSpPr>
          <p:nvPr/>
        </p:nvSpPr>
        <p:spPr bwMode="auto">
          <a:xfrm>
            <a:off x="6096000" y="2217440"/>
            <a:ext cx="2762250" cy="16478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Zero-time communication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i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E</a:t>
            </a:r>
            <a:r>
              <a:rPr lang="en-US" altLang="en-US" sz="1800" dirty="0"/>
              <a:t>(8) = 15 / (8 </a:t>
            </a:r>
            <a:r>
              <a:rPr lang="en-US" altLang="en-US" sz="1800" dirty="0">
                <a:sym typeface="Symbol" panose="05050102010706020507" pitchFamily="18" charset="2"/>
              </a:rPr>
              <a:t></a:t>
            </a:r>
            <a:r>
              <a:rPr lang="en-US" altLang="en-US" sz="1800" dirty="0"/>
              <a:t> 4) = 47%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S</a:t>
            </a:r>
            <a:r>
              <a:rPr lang="en-US" altLang="en-US" sz="1800" dirty="0"/>
              <a:t>(8) = 15 / 4 = 3.75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R</a:t>
            </a:r>
            <a:r>
              <a:rPr lang="en-US" altLang="en-US" sz="1800" dirty="0"/>
              <a:t>(8) = 15 / 15 =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Q</a:t>
            </a:r>
            <a:r>
              <a:rPr lang="en-US" altLang="en-US" sz="1800" dirty="0"/>
              <a:t>(8) = 1.76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" name="Text Box 1038"/>
          <p:cNvSpPr txBox="1">
            <a:spLocks noChangeArrowheads="1"/>
          </p:cNvSpPr>
          <p:nvPr/>
        </p:nvSpPr>
        <p:spPr bwMode="auto">
          <a:xfrm>
            <a:off x="6096000" y="4274840"/>
            <a:ext cx="2760663" cy="164782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Unit-time communication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i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E</a:t>
            </a:r>
            <a:r>
              <a:rPr lang="en-US" altLang="en-US" sz="1800" dirty="0"/>
              <a:t>(8) = 15 / (8 </a:t>
            </a:r>
            <a:r>
              <a:rPr lang="en-US" altLang="en-US" sz="1800" dirty="0">
                <a:sym typeface="Symbol" panose="05050102010706020507" pitchFamily="18" charset="2"/>
              </a:rPr>
              <a:t></a:t>
            </a:r>
            <a:r>
              <a:rPr lang="en-US" altLang="en-US" sz="1800" dirty="0"/>
              <a:t> 7) = 27%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S</a:t>
            </a:r>
            <a:r>
              <a:rPr lang="en-US" altLang="en-US" sz="1800" dirty="0"/>
              <a:t>(8) = 15 / 7 = 2.14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R</a:t>
            </a:r>
            <a:r>
              <a:rPr lang="en-US" altLang="en-US" sz="1800" dirty="0"/>
              <a:t>(8) = 22 / 15 = 1.47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Q</a:t>
            </a:r>
            <a:r>
              <a:rPr lang="en-US" altLang="en-US" sz="1800" dirty="0"/>
              <a:t>(8) = 0.39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74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Computing: Why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2180828"/>
            <a:ext cx="8623300" cy="4488532"/>
          </a:xfrm>
        </p:spPr>
        <p:txBody>
          <a:bodyPr>
            <a:normAutofit lnSpcReduction="10000"/>
          </a:bodyPr>
          <a:lstStyle/>
          <a:p>
            <a:pPr lvl="0"/>
            <a:r>
              <a:rPr lang="en-US" altLang="ko-KR" dirty="0">
                <a:latin typeface="Calibri" pitchFamily="34" charset="0"/>
                <a:ea typeface="굴림" pitchFamily="50" charset="-127"/>
              </a:rPr>
              <a:t>Worse news: Power (normalized to i486) trends</a:t>
            </a:r>
          </a:p>
          <a:p>
            <a:endParaRPr lang="en-US" altLang="ko-KR" dirty="0">
              <a:latin typeface="Calibri" pitchFamily="34" charset="0"/>
              <a:ea typeface="굴림" pitchFamily="50" charset="-127"/>
            </a:endParaRPr>
          </a:p>
          <a:p>
            <a:pPr>
              <a:buNone/>
            </a:pPr>
            <a:endParaRPr lang="en-US" altLang="ko-KR" dirty="0">
              <a:latin typeface="Calibri" pitchFamily="34" charset="0"/>
              <a:ea typeface="굴림" pitchFamily="50" charset="-127"/>
            </a:endParaRPr>
          </a:p>
          <a:p>
            <a:pPr>
              <a:buNone/>
            </a:pPr>
            <a:endParaRPr lang="en-US" altLang="ko-KR" dirty="0" smtClean="0">
              <a:latin typeface="Calibri" pitchFamily="34" charset="0"/>
              <a:ea typeface="굴림" pitchFamily="50" charset="-127"/>
            </a:endParaRPr>
          </a:p>
          <a:p>
            <a:pPr>
              <a:buNone/>
            </a:pPr>
            <a:endParaRPr lang="en-US" altLang="ko-KR" dirty="0">
              <a:latin typeface="Calibri" pitchFamily="34" charset="0"/>
              <a:ea typeface="굴림" pitchFamily="50" charset="-127"/>
            </a:endParaRPr>
          </a:p>
          <a:p>
            <a:r>
              <a:rPr lang="en-US" altLang="ko-KR" dirty="0">
                <a:latin typeface="Calibri" pitchFamily="34" charset="0"/>
                <a:ea typeface="굴림" pitchFamily="50" charset="-127"/>
              </a:rPr>
              <a:t>Multi-core</a:t>
            </a:r>
          </a:p>
          <a:p>
            <a:pPr lvl="1"/>
            <a:r>
              <a:rPr lang="en-US" altLang="ko-KR" sz="2200" b="1" dirty="0">
                <a:solidFill>
                  <a:srgbClr val="C00000"/>
                </a:solidFill>
                <a:latin typeface="Calibri" pitchFamily="34" charset="0"/>
                <a:ea typeface="굴림" pitchFamily="50" charset="-127"/>
              </a:rPr>
              <a:t>Parallelism</a:t>
            </a:r>
            <a:r>
              <a:rPr lang="en-US" altLang="ko-KR" sz="2200" dirty="0">
                <a:latin typeface="Calibri" pitchFamily="34" charset="0"/>
                <a:ea typeface="굴림" pitchFamily="50" charset="-127"/>
              </a:rPr>
              <a:t> is an </a:t>
            </a:r>
            <a:r>
              <a:rPr lang="en-US" altLang="ko-KR" sz="2200" b="1" dirty="0">
                <a:solidFill>
                  <a:srgbClr val="00B050"/>
                </a:solidFill>
                <a:latin typeface="Calibri" pitchFamily="34" charset="0"/>
                <a:ea typeface="굴림" pitchFamily="50" charset="-127"/>
              </a:rPr>
              <a:t>energy-efficient way to achieve performance </a:t>
            </a:r>
            <a:r>
              <a:rPr lang="en-US" altLang="ko-KR" sz="2200" dirty="0">
                <a:latin typeface="Calibri" pitchFamily="34" charset="0"/>
                <a:ea typeface="굴림" pitchFamily="50" charset="-127"/>
              </a:rPr>
              <a:t>[</a:t>
            </a:r>
            <a:r>
              <a:rPr lang="en-US" altLang="ko-KR" sz="2200" dirty="0" err="1">
                <a:latin typeface="Calibri" pitchFamily="34" charset="0"/>
                <a:ea typeface="굴림" pitchFamily="50" charset="-127"/>
              </a:rPr>
              <a:t>Chandrakasan</a:t>
            </a:r>
            <a:r>
              <a:rPr lang="en-US" altLang="ko-KR" sz="2200" dirty="0">
                <a:latin typeface="Calibri" pitchFamily="34" charset="0"/>
                <a:ea typeface="굴림" pitchFamily="50" charset="-127"/>
              </a:rPr>
              <a:t> et al 1992]</a:t>
            </a:r>
          </a:p>
          <a:p>
            <a:pPr lvl="1"/>
            <a:r>
              <a:rPr lang="en-US" altLang="ko-KR" sz="2200" dirty="0">
                <a:latin typeface="Calibri" pitchFamily="34" charset="0"/>
                <a:ea typeface="굴림" pitchFamily="50" charset="-127"/>
              </a:rPr>
              <a:t>A larger number of smaller processing elements allows a finer-grained ability to perform dynamic voltage scaling and power down</a:t>
            </a:r>
          </a:p>
          <a:p>
            <a:endParaRPr lang="en-US" altLang="ko-KR" sz="2400" b="1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350" y="1052736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전력 소모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에 대한 관심이 높아지는 것과 더불어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멀티 코어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프로세서를 핵심으로 컴퓨터 구조에서 강력한 패러다임으로 주목</a:t>
            </a:r>
            <a:endParaRPr lang="ko-KR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464" y="2581381"/>
            <a:ext cx="3141712" cy="2215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556250" y="4341852"/>
            <a:ext cx="34163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ea typeface="굴림" pitchFamily="50" charset="-127"/>
                <a:cs typeface="Arial" pitchFamily="34" charset="0"/>
              </a:rPr>
              <a:t>Source</a:t>
            </a:r>
            <a:r>
              <a:rPr lang="en-US" altLang="ko-KR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ea typeface="굴림" pitchFamily="50" charset="-127"/>
                <a:cs typeface="Arial" pitchFamily="34" charset="0"/>
              </a:rPr>
              <a:t>: </a:t>
            </a:r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Ed </a:t>
            </a:r>
            <a:r>
              <a:rPr lang="en-US" sz="1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Grochowski</a:t>
            </a:r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, Ronny Ronen, John </a:t>
            </a:r>
            <a:r>
              <a:rPr lang="en-US" sz="1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Shen</a:t>
            </a:r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, Hong Wang, "</a:t>
            </a:r>
            <a:r>
              <a:rPr lang="en-US" sz="1000" i="1" dirty="0" smtClean="0">
                <a:solidFill>
                  <a:srgbClr val="2E6CB8"/>
                </a:solidFill>
                <a:latin typeface="Calibri" pitchFamily="34" charset="0"/>
              </a:rPr>
              <a:t>Best of Both Latency and Throughput</a:t>
            </a:r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," Computer Design, International Conference on, pp. 236-243, 2004 </a:t>
            </a:r>
            <a:endParaRPr lang="en-US" altLang="ko-KR" sz="1000" baseline="-25000" dirty="0">
              <a:solidFill>
                <a:schemeClr val="tx2">
                  <a:lumMod val="60000"/>
                  <a:lumOff val="40000"/>
                </a:schemeClr>
              </a:solidFill>
              <a:latin typeface="Calibri" pitchFamily="34" charset="0"/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973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Matrix Multiplication ?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What about </a:t>
            </a:r>
            <a:r>
              <a:rPr lang="en-US" altLang="ko-KR" dirty="0" err="1" smtClean="0">
                <a:latin typeface="Calibri" panose="020F0502020204030204" pitchFamily="34" charset="0"/>
              </a:rPr>
              <a:t>n</a:t>
            </a:r>
            <a:r>
              <a:rPr lang="en-US" altLang="ko-KR" dirty="0" err="1" smtClean="0">
                <a:latin typeface="Calibri" panose="020F0502020204030204" pitchFamily="34" charset="0"/>
                <a:sym typeface="Symbol" panose="05050102010706020507" pitchFamily="18" charset="2"/>
              </a:rPr>
              <a:t></a:t>
            </a:r>
            <a:r>
              <a:rPr lang="en-US" altLang="ko-KR" dirty="0" err="1" smtClean="0">
                <a:latin typeface="Calibri" panose="020F0502020204030204" pitchFamily="34" charset="0"/>
              </a:rPr>
              <a:t>n</a:t>
            </a:r>
            <a:r>
              <a:rPr lang="en-US" altLang="ko-KR" dirty="0" smtClean="0">
                <a:latin typeface="Calibri" panose="020F0502020204030204" pitchFamily="34" charset="0"/>
              </a:rPr>
              <a:t> matrix multiplication ?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</a:rPr>
              <a:t>Assume “+” or “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</a:t>
            </a:r>
            <a:r>
              <a:rPr lang="en-US" altLang="ko-KR" dirty="0" smtClean="0">
                <a:latin typeface="Calibri" panose="020F0502020204030204" pitchFamily="34" charset="0"/>
              </a:rPr>
              <a:t>” take one time unit.</a:t>
            </a:r>
          </a:p>
        </p:txBody>
      </p:sp>
      <p:pic>
        <p:nvPicPr>
          <p:cNvPr id="4098" name="Picture 2" descr="matrix multiplicat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56337"/>
            <a:ext cx="8339455" cy="282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01770" y="2276872"/>
                <a:ext cx="4142608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770" y="2276872"/>
                <a:ext cx="4142608" cy="7875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53060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Matrix Multiplication ?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What about </a:t>
            </a:r>
            <a:r>
              <a:rPr lang="en-US" altLang="ko-KR" dirty="0" err="1" smtClean="0">
                <a:latin typeface="Calibri" panose="020F0502020204030204" pitchFamily="34" charset="0"/>
              </a:rPr>
              <a:t>n</a:t>
            </a:r>
            <a:r>
              <a:rPr lang="en-US" altLang="ko-KR" dirty="0" err="1" smtClean="0">
                <a:latin typeface="Calibri" panose="020F0502020204030204" pitchFamily="34" charset="0"/>
                <a:sym typeface="Symbol" panose="05050102010706020507" pitchFamily="18" charset="2"/>
              </a:rPr>
              <a:t></a:t>
            </a:r>
            <a:r>
              <a:rPr lang="en-US" altLang="ko-KR" dirty="0" err="1" smtClean="0">
                <a:latin typeface="Calibri" panose="020F0502020204030204" pitchFamily="34" charset="0"/>
              </a:rPr>
              <a:t>n</a:t>
            </a:r>
            <a:r>
              <a:rPr lang="en-US" altLang="ko-KR" dirty="0" smtClean="0">
                <a:latin typeface="Calibri" panose="020F0502020204030204" pitchFamily="34" charset="0"/>
              </a:rPr>
              <a:t> matrix multiplication ?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</a:rPr>
              <a:t>Assume “+” or “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</a:t>
            </a:r>
            <a:r>
              <a:rPr lang="en-US" altLang="ko-KR" dirty="0" smtClean="0">
                <a:latin typeface="Calibri" panose="020F0502020204030204" pitchFamily="34" charset="0"/>
              </a:rPr>
              <a:t>” take one time unit.</a:t>
            </a:r>
          </a:p>
          <a:p>
            <a:pPr lvl="1"/>
            <a:endParaRPr lang="en-US" altLang="ko-KR" dirty="0">
              <a:latin typeface="Calibri" panose="020F0502020204030204" pitchFamily="34" charset="0"/>
            </a:endParaRPr>
          </a:p>
          <a:p>
            <a:pPr lvl="1"/>
            <a:endParaRPr lang="en-US" altLang="ko-KR" dirty="0" smtClean="0">
              <a:latin typeface="Calibri" panose="020F0502020204030204" pitchFamily="34" charset="0"/>
            </a:endParaRPr>
          </a:p>
          <a:p>
            <a:pPr lvl="1"/>
            <a:endParaRPr lang="en-US" altLang="ko-KR" dirty="0">
              <a:latin typeface="Calibri" panose="020F0502020204030204" pitchFamily="34" charset="0"/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  <a:latin typeface="Calibri" panose="020F0502020204030204" pitchFamily="34" charset="0"/>
              </a:rPr>
              <a:t>If we have 1 processor…</a:t>
            </a:r>
          </a:p>
          <a:p>
            <a:pPr lvl="2"/>
            <a:r>
              <a:rPr lang="en-US" altLang="ko-KR" dirty="0" smtClean="0">
                <a:latin typeface="Calibri" panose="020F0502020204030204" pitchFamily="34" charset="0"/>
              </a:rPr>
              <a:t>n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  </a:t>
            </a:r>
            <a:r>
              <a:rPr lang="en-US" altLang="ko-KR" dirty="0" smtClean="0">
                <a:latin typeface="Calibri" panose="020F0502020204030204" pitchFamily="34" charset="0"/>
              </a:rPr>
              <a:t>n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 </a:t>
            </a:r>
            <a:r>
              <a:rPr lang="en-US" altLang="ko-KR" dirty="0" smtClean="0">
                <a:latin typeface="Calibri" panose="020F0502020204030204" pitchFamily="34" charset="0"/>
              </a:rPr>
              <a:t>(n</a:t>
            </a:r>
            <a:r>
              <a:rPr lang="en-US" altLang="ko-KR" baseline="-25000" dirty="0" smtClean="0">
                <a:latin typeface="Calibri" panose="020F0502020204030204" pitchFamily="34" charset="0"/>
                <a:sym typeface="Symbol" panose="05050102010706020507" pitchFamily="18" charset="2"/>
              </a:rPr>
              <a:t></a:t>
            </a:r>
            <a:r>
              <a:rPr lang="en-US" altLang="ko-KR" dirty="0" smtClean="0"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ko-KR" dirty="0" smtClean="0">
                <a:latin typeface="Calibri" panose="020F0502020204030204" pitchFamily="34" charset="0"/>
              </a:rPr>
              <a:t>+(n-1)</a:t>
            </a:r>
            <a:r>
              <a:rPr lang="en-US" altLang="ko-KR" baseline="-25000" dirty="0" smtClean="0">
                <a:latin typeface="Calibri" panose="020F0502020204030204" pitchFamily="34" charset="0"/>
              </a:rPr>
              <a:t>+</a:t>
            </a:r>
            <a:r>
              <a:rPr lang="en-US" altLang="ko-KR" dirty="0" smtClean="0">
                <a:latin typeface="Calibri" panose="020F0502020204030204" pitchFamily="34" charset="0"/>
              </a:rPr>
              <a:t>) ops = n</a:t>
            </a:r>
            <a:r>
              <a:rPr lang="en-US" altLang="ko-KR" baseline="30000" dirty="0" smtClean="0">
                <a:latin typeface="Calibri" panose="020F0502020204030204" pitchFamily="34" charset="0"/>
              </a:rPr>
              <a:t>2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ko-KR" dirty="0" smtClean="0">
                <a:latin typeface="Calibri" panose="020F0502020204030204" pitchFamily="34" charset="0"/>
                <a:sym typeface="Symbol" panose="05050102010706020507" pitchFamily="18" charset="2"/>
              </a:rPr>
              <a:t>(2n – 1) = O(n</a:t>
            </a:r>
            <a:r>
              <a:rPr lang="en-US" altLang="ko-KR" baseline="30000" dirty="0" smtClean="0">
                <a:latin typeface="Calibri" panose="020F0502020204030204" pitchFamily="34" charset="0"/>
                <a:sym typeface="Symbol" panose="05050102010706020507" pitchFamily="18" charset="2"/>
              </a:rPr>
              <a:t>3</a:t>
            </a:r>
            <a:r>
              <a:rPr lang="en-US" altLang="ko-KR" dirty="0" smtClean="0"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  <a:endParaRPr lang="en-US" altLang="ko-KR" dirty="0" smtClean="0">
              <a:latin typeface="Calibri" panose="020F0502020204030204" pitchFamily="34" charset="0"/>
            </a:endParaRPr>
          </a:p>
          <a:p>
            <a:pPr lvl="1"/>
            <a:r>
              <a:rPr lang="en-US" altLang="ko-KR" dirty="0" smtClean="0">
                <a:solidFill>
                  <a:srgbClr val="0070C0"/>
                </a:solidFill>
                <a:latin typeface="Calibri" panose="020F0502020204030204" pitchFamily="34" charset="0"/>
              </a:rPr>
              <a:t>If we have p processors = n ?</a:t>
            </a:r>
          </a:p>
          <a:p>
            <a:pPr lvl="2"/>
            <a:r>
              <a:rPr lang="en-US" altLang="ko-KR" dirty="0">
                <a:latin typeface="Calibri" panose="020F0502020204030204" pitchFamily="34" charset="0"/>
              </a:rPr>
              <a:t>n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 </a:t>
            </a:r>
            <a:r>
              <a:rPr lang="en-US" altLang="ko-KR" dirty="0">
                <a:latin typeface="Calibri" panose="020F0502020204030204" pitchFamily="34" charset="0"/>
              </a:rPr>
              <a:t>(n</a:t>
            </a:r>
            <a:r>
              <a:rPr lang="en-US" altLang="ko-KR" baseline="-25000" dirty="0">
                <a:latin typeface="Calibri" panose="020F0502020204030204" pitchFamily="34" charset="0"/>
                <a:sym typeface="Symbol" panose="05050102010706020507" pitchFamily="18" charset="2"/>
              </a:rPr>
              <a:t>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ko-KR" dirty="0">
                <a:latin typeface="Calibri" panose="020F0502020204030204" pitchFamily="34" charset="0"/>
              </a:rPr>
              <a:t>+(n-1)</a:t>
            </a:r>
            <a:r>
              <a:rPr lang="en-US" altLang="ko-KR" baseline="-25000" dirty="0">
                <a:latin typeface="Calibri" panose="020F0502020204030204" pitchFamily="34" charset="0"/>
              </a:rPr>
              <a:t>+</a:t>
            </a:r>
            <a:r>
              <a:rPr lang="en-US" altLang="ko-KR" dirty="0">
                <a:latin typeface="Calibri" panose="020F0502020204030204" pitchFamily="34" charset="0"/>
              </a:rPr>
              <a:t>) </a:t>
            </a:r>
            <a:r>
              <a:rPr lang="en-US" altLang="ko-KR" dirty="0" smtClean="0">
                <a:latin typeface="Calibri" panose="020F0502020204030204" pitchFamily="34" charset="0"/>
              </a:rPr>
              <a:t>ops ~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ko-KR" dirty="0" smtClean="0">
                <a:latin typeface="Calibri" panose="020F0502020204030204" pitchFamily="34" charset="0"/>
                <a:sym typeface="Symbol" panose="05050102010706020507" pitchFamily="18" charset="2"/>
              </a:rPr>
              <a:t>O(n</a:t>
            </a:r>
            <a:r>
              <a:rPr lang="en-US" altLang="ko-KR" baseline="30000" dirty="0" smtClean="0">
                <a:latin typeface="Calibri" panose="020F0502020204030204" pitchFamily="34" charset="0"/>
                <a:sym typeface="Symbol" panose="05050102010706020507" pitchFamily="18" charset="2"/>
              </a:rPr>
              <a:t>2</a:t>
            </a:r>
            <a:r>
              <a:rPr lang="en-US" altLang="ko-KR" dirty="0" smtClean="0"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</a:rPr>
              <a:t>If we have p processors </a:t>
            </a:r>
            <a:r>
              <a:rPr lang="en-US" altLang="ko-KR" dirty="0" smtClean="0">
                <a:solidFill>
                  <a:srgbClr val="0070C0"/>
                </a:solidFill>
                <a:latin typeface="Calibri" panose="020F0502020204030204" pitchFamily="34" charset="0"/>
              </a:rPr>
              <a:t>= n</a:t>
            </a:r>
            <a:r>
              <a:rPr lang="en-US" altLang="ko-KR" baseline="30000" dirty="0" smtClean="0">
                <a:solidFill>
                  <a:srgbClr val="0070C0"/>
                </a:solidFill>
                <a:latin typeface="Calibri" panose="020F0502020204030204" pitchFamily="34" charset="0"/>
              </a:rPr>
              <a:t>2</a:t>
            </a:r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  <a:latin typeface="Calibri" panose="020F0502020204030204" pitchFamily="34" charset="0"/>
              </a:rPr>
              <a:t>?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latin typeface="Calibri" panose="020F0502020204030204" pitchFamily="34" charset="0"/>
              </a:rPr>
              <a:t>If we have p processors = </a:t>
            </a:r>
            <a:r>
              <a:rPr lang="en-US" altLang="ko-KR" dirty="0" smtClean="0">
                <a:solidFill>
                  <a:srgbClr val="0070C0"/>
                </a:solidFill>
                <a:latin typeface="Calibri" panose="020F0502020204030204" pitchFamily="34" charset="0"/>
              </a:rPr>
              <a:t>n</a:t>
            </a:r>
            <a:r>
              <a:rPr lang="en-US" altLang="ko-KR" baseline="30000" dirty="0" smtClean="0">
                <a:solidFill>
                  <a:srgbClr val="0070C0"/>
                </a:solidFill>
                <a:latin typeface="Calibri" panose="020F0502020204030204" pitchFamily="34" charset="0"/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  <a:latin typeface="Calibri" panose="020F0502020204030204" pitchFamily="34" charset="0"/>
              </a:rPr>
              <a:t> ?</a:t>
            </a:r>
            <a:endParaRPr lang="en-US" altLang="ko-KR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 descr="matrix multiplicati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857" y="2060848"/>
            <a:ext cx="3936623" cy="13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9866" y="2348880"/>
                <a:ext cx="4142608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66" y="2348880"/>
                <a:ext cx="4142608" cy="7875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75147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Matrix Multiplication ?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What about n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  </a:t>
            </a:r>
            <a:r>
              <a:rPr lang="en-US" altLang="ko-KR" dirty="0" smtClean="0">
                <a:latin typeface="Calibri" panose="020F0502020204030204" pitchFamily="34" charset="0"/>
              </a:rPr>
              <a:t>n matrix multiplication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</a:rPr>
              <a:t>Assume “+” or “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</a:t>
            </a:r>
            <a:r>
              <a:rPr lang="en-US" altLang="ko-KR" dirty="0" smtClean="0">
                <a:latin typeface="Calibri" panose="020F0502020204030204" pitchFamily="34" charset="0"/>
              </a:rPr>
              <a:t>” take one time unit.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</a:rPr>
              <a:t>What about </a:t>
            </a:r>
            <a:r>
              <a:rPr lang="en-US" altLang="ko-KR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binary</a:t>
            </a:r>
            <a:r>
              <a:rPr lang="en-US" altLang="ko-KR" dirty="0" smtClean="0">
                <a:latin typeface="Calibri" panose="020F0502020204030204" pitchFamily="34" charset="0"/>
              </a:rPr>
              <a:t> matrix multiplication ?</a:t>
            </a:r>
            <a:endParaRPr lang="en-US" altLang="ko-KR" dirty="0">
              <a:latin typeface="Calibri" panose="020F0502020204030204" pitchFamily="34" charset="0"/>
            </a:endParaRPr>
          </a:p>
          <a:p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1640" y="3379643"/>
            <a:ext cx="6451442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sym typeface="Helvetica"/>
              </a:rPr>
              <a:t>PRAM Architecture / Model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sym typeface="Helvetic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01" y="4026474"/>
            <a:ext cx="3997623" cy="24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7546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PRAM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Parallel Random Access Machine (PRAM)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</a:rPr>
              <a:t>Natural </a:t>
            </a:r>
            <a:r>
              <a:rPr lang="en-US" altLang="ko-KR" sz="2600" dirty="0">
                <a:latin typeface="Calibri" panose="020F0502020204030204" pitchFamily="34" charset="0"/>
              </a:rPr>
              <a:t>extension of RAM: each processor is a RAM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</a:rPr>
              <a:t>Processors </a:t>
            </a:r>
            <a:r>
              <a:rPr lang="en-US" altLang="ko-KR" sz="2600" dirty="0">
                <a:latin typeface="Calibri" panose="020F0502020204030204" pitchFamily="34" charset="0"/>
              </a:rPr>
              <a:t>operate synchronously</a:t>
            </a:r>
          </a:p>
          <a:p>
            <a:r>
              <a:rPr lang="en-US" altLang="ko-KR" dirty="0" smtClean="0">
                <a:latin typeface="Calibri" panose="020F0502020204030204" pitchFamily="34" charset="0"/>
              </a:rPr>
              <a:t>Model </a:t>
            </a:r>
            <a:r>
              <a:rPr lang="en-US" altLang="ko-KR" dirty="0">
                <a:latin typeface="Calibri" panose="020F0502020204030204" pitchFamily="34" charset="0"/>
              </a:rPr>
              <a:t>is refined for concurrent read/write capability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</a:rPr>
              <a:t>Exclusive </a:t>
            </a:r>
            <a:r>
              <a:rPr lang="en-US" altLang="ko-KR" sz="2600" dirty="0">
                <a:latin typeface="Calibri" panose="020F0502020204030204" pitchFamily="34" charset="0"/>
              </a:rPr>
              <a:t>Read Exclusive Write (</a:t>
            </a:r>
            <a:r>
              <a:rPr lang="en-US" altLang="ko-KR" sz="2600" dirty="0">
                <a:solidFill>
                  <a:srgbClr val="C00000"/>
                </a:solidFill>
                <a:latin typeface="Calibri" panose="020F0502020204030204" pitchFamily="34" charset="0"/>
              </a:rPr>
              <a:t>EREW</a:t>
            </a:r>
            <a:r>
              <a:rPr lang="en-US" altLang="ko-KR" sz="2600" dirty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</a:rPr>
              <a:t>Concurrent </a:t>
            </a:r>
            <a:r>
              <a:rPr lang="en-US" altLang="ko-KR" sz="2600" dirty="0">
                <a:latin typeface="Calibri" panose="020F0502020204030204" pitchFamily="34" charset="0"/>
              </a:rPr>
              <a:t>Read Exclusive Write (</a:t>
            </a:r>
            <a:r>
              <a:rPr lang="en-US" altLang="ko-KR" sz="2600" dirty="0">
                <a:solidFill>
                  <a:srgbClr val="C00000"/>
                </a:solidFill>
                <a:latin typeface="Calibri" panose="020F0502020204030204" pitchFamily="34" charset="0"/>
              </a:rPr>
              <a:t>CREW</a:t>
            </a:r>
            <a:r>
              <a:rPr lang="en-US" altLang="ko-KR" sz="2600" dirty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en-US" altLang="ko-KR" sz="2600" dirty="0" smtClean="0">
                <a:latin typeface="Calibri" panose="020F0502020204030204" pitchFamily="34" charset="0"/>
              </a:rPr>
              <a:t>Concurrent </a:t>
            </a:r>
            <a:r>
              <a:rPr lang="en-US" altLang="ko-KR" sz="2600" dirty="0">
                <a:latin typeface="Calibri" panose="020F0502020204030204" pitchFamily="34" charset="0"/>
              </a:rPr>
              <a:t>Read Concurrent Write (</a:t>
            </a:r>
            <a:r>
              <a:rPr lang="en-US" altLang="ko-KR" sz="2600" dirty="0">
                <a:solidFill>
                  <a:srgbClr val="C00000"/>
                </a:solidFill>
                <a:latin typeface="Calibri" panose="020F0502020204030204" pitchFamily="34" charset="0"/>
              </a:rPr>
              <a:t>CRCW</a:t>
            </a:r>
            <a:r>
              <a:rPr lang="en-US" altLang="ko-KR" sz="2600" dirty="0">
                <a:latin typeface="Calibri" panose="020F0502020204030204" pitchFamily="34" charset="0"/>
              </a:rPr>
              <a:t>)</a:t>
            </a:r>
          </a:p>
          <a:p>
            <a:r>
              <a:rPr lang="en-US" altLang="ko-KR" dirty="0" smtClean="0">
                <a:latin typeface="Calibri" panose="020F0502020204030204" pitchFamily="34" charset="0"/>
              </a:rPr>
              <a:t>CRCW </a:t>
            </a:r>
            <a:r>
              <a:rPr lang="en-US" altLang="ko-KR" dirty="0">
                <a:latin typeface="Calibri" panose="020F0502020204030204" pitchFamily="34" charset="0"/>
              </a:rPr>
              <a:t>PRAM</a:t>
            </a:r>
          </a:p>
          <a:p>
            <a:pPr lvl="1"/>
            <a:r>
              <a:rPr lang="en-US" altLang="ko-KR" sz="26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Common</a:t>
            </a:r>
            <a:r>
              <a:rPr lang="en-US" altLang="ko-KR" sz="2600" dirty="0" smtClean="0">
                <a:latin typeface="Calibri" panose="020F0502020204030204" pitchFamily="34" charset="0"/>
              </a:rPr>
              <a:t> </a:t>
            </a:r>
            <a:r>
              <a:rPr lang="en-US" altLang="ko-KR" sz="2600" dirty="0">
                <a:latin typeface="Calibri" panose="020F0502020204030204" pitchFamily="34" charset="0"/>
              </a:rPr>
              <a:t>CRCW: all processors must write the same value</a:t>
            </a:r>
          </a:p>
          <a:p>
            <a:pPr lvl="1"/>
            <a:r>
              <a:rPr lang="en-US" altLang="ko-KR" sz="26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Arbitrary</a:t>
            </a:r>
            <a:r>
              <a:rPr lang="en-US" altLang="ko-KR" sz="2600" dirty="0" smtClean="0">
                <a:latin typeface="Calibri" panose="020F0502020204030204" pitchFamily="34" charset="0"/>
              </a:rPr>
              <a:t> </a:t>
            </a:r>
            <a:r>
              <a:rPr lang="en-US" altLang="ko-KR" sz="2600" dirty="0">
                <a:latin typeface="Calibri" panose="020F0502020204030204" pitchFamily="34" charset="0"/>
              </a:rPr>
              <a:t>CRCW: one of the processors succeeds in writing</a:t>
            </a:r>
          </a:p>
          <a:p>
            <a:pPr lvl="1"/>
            <a:r>
              <a:rPr lang="en-US" altLang="ko-KR" sz="26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Priority</a:t>
            </a:r>
            <a:r>
              <a:rPr lang="en-US" altLang="ko-KR" sz="2600" dirty="0" smtClean="0">
                <a:latin typeface="Calibri" panose="020F0502020204030204" pitchFamily="34" charset="0"/>
              </a:rPr>
              <a:t> </a:t>
            </a:r>
            <a:r>
              <a:rPr lang="en-US" altLang="ko-KR" sz="2600" dirty="0">
                <a:latin typeface="Calibri" panose="020F0502020204030204" pitchFamily="34" charset="0"/>
              </a:rPr>
              <a:t>CRCW: processor with highest priority succeeds </a:t>
            </a:r>
            <a:r>
              <a:rPr lang="en-US" altLang="ko-KR" sz="2600" dirty="0" smtClean="0">
                <a:latin typeface="Calibri" panose="020F0502020204030204" pitchFamily="34" charset="0"/>
              </a:rPr>
              <a:t>in writing</a:t>
            </a:r>
            <a:endParaRPr lang="en-US" altLang="ko-KR" sz="2600" dirty="0">
              <a:latin typeface="Calibri" panose="020F0502020204030204" pitchFamily="34" charset="0"/>
            </a:endParaRPr>
          </a:p>
          <a:p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3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Matrix Multiplication ?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What about n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  </a:t>
            </a:r>
            <a:r>
              <a:rPr lang="en-US" altLang="ko-KR" dirty="0" smtClean="0">
                <a:latin typeface="Calibri" panose="020F0502020204030204" pitchFamily="34" charset="0"/>
              </a:rPr>
              <a:t>n matrix multiplication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</a:rPr>
              <a:t>Assume “+” or “</a:t>
            </a:r>
            <a:r>
              <a:rPr lang="en-US" altLang="ko-KR" dirty="0">
                <a:latin typeface="Calibri" panose="020F0502020204030204" pitchFamily="34" charset="0"/>
                <a:sym typeface="Symbol" panose="05050102010706020507" pitchFamily="18" charset="2"/>
              </a:rPr>
              <a:t></a:t>
            </a:r>
            <a:r>
              <a:rPr lang="en-US" altLang="ko-KR" dirty="0" smtClean="0">
                <a:latin typeface="Calibri" panose="020F0502020204030204" pitchFamily="34" charset="0"/>
              </a:rPr>
              <a:t>” take one time unit.</a:t>
            </a:r>
          </a:p>
          <a:p>
            <a:pPr lvl="1"/>
            <a:r>
              <a:rPr lang="en-US" altLang="ko-KR" dirty="0" smtClean="0">
                <a:latin typeface="Calibri" panose="020F0502020204030204" pitchFamily="34" charset="0"/>
              </a:rPr>
              <a:t>What about </a:t>
            </a:r>
            <a:r>
              <a:rPr lang="en-US" altLang="ko-KR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binary</a:t>
            </a:r>
            <a:r>
              <a:rPr lang="en-US" altLang="ko-KR" dirty="0" smtClean="0">
                <a:latin typeface="Calibri" panose="020F0502020204030204" pitchFamily="34" charset="0"/>
              </a:rPr>
              <a:t> matrix multiplication ?</a:t>
            </a:r>
            <a:endParaRPr lang="en-US" altLang="ko-KR" dirty="0">
              <a:latin typeface="Calibri" panose="020F0502020204030204" pitchFamily="34" charset="0"/>
            </a:endParaRPr>
          </a:p>
          <a:p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9907" y="3284984"/>
            <a:ext cx="6786469" cy="2308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Helvetica"/>
              </a:rPr>
              <a:t>All </a:t>
            </a:r>
            <a:r>
              <a:rPr kumimoji="0" lang="en-US" altLang="ko-KR" sz="24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Helvetica"/>
              </a:rPr>
              <a:t>processor_i_j_k</a:t>
            </a:r>
            <a:r>
              <a:rPr kumimoji="0" lang="en-US" altLang="ko-KR" sz="2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Helvetica"/>
              </a:rPr>
              <a:t> (1</a:t>
            </a:r>
            <a:r>
              <a:rPr kumimoji="0" lang="en-US" altLang="ko-KR" sz="2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i, j, </a:t>
            </a:r>
            <a:r>
              <a:rPr kumimoji="0" lang="en-US" altLang="ko-KR" sz="2400" b="1" i="0" u="none" strike="noStrike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kn</a:t>
            </a:r>
            <a:r>
              <a:rPr kumimoji="0" lang="en-US" altLang="ko-KR" sz="2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)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baseline="0" dirty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 </a:t>
            </a:r>
            <a:r>
              <a:rPr lang="en-US" altLang="ko-KR" sz="2400" b="1" baseline="0" dirty="0" smtClean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 read A[</a:t>
            </a:r>
            <a:r>
              <a:rPr lang="en-US" altLang="ko-KR" sz="2400" b="1" baseline="0" dirty="0" err="1" smtClean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i,k</a:t>
            </a:r>
            <a:r>
              <a:rPr lang="en-US" altLang="ko-KR" sz="2400" b="1" baseline="0" dirty="0" smtClean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] to a;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 </a:t>
            </a:r>
            <a:r>
              <a:rPr kumimoji="0" lang="en-US" altLang="ko-KR" sz="2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 read B[</a:t>
            </a:r>
            <a:r>
              <a:rPr kumimoji="0" lang="en-US" altLang="ko-KR" sz="2400" b="1" i="0" u="none" strike="noStrike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k,j</a:t>
            </a:r>
            <a:r>
              <a:rPr kumimoji="0" lang="en-US" altLang="ko-KR" sz="2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] to b;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baseline="0" dirty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 </a:t>
            </a:r>
            <a:r>
              <a:rPr lang="en-US" altLang="ko-KR" sz="2400" b="1" baseline="0" dirty="0" smtClean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 temp = a*b;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 </a:t>
            </a:r>
            <a:r>
              <a:rPr kumimoji="0" lang="en-US" altLang="ko-KR" sz="2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 write ‘1’ to </a:t>
            </a:r>
            <a:r>
              <a:rPr lang="en-US" altLang="ko-KR" sz="2400" b="1" dirty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C[</a:t>
            </a:r>
            <a:r>
              <a:rPr lang="en-US" altLang="ko-KR" sz="2400" b="1" dirty="0" err="1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i,j</a:t>
            </a:r>
            <a:r>
              <a:rPr lang="en-US" altLang="ko-KR" sz="2400" b="1" dirty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]</a:t>
            </a:r>
            <a:r>
              <a:rPr kumimoji="0" lang="en-US" altLang="ko-KR" sz="2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ucida Sans Typewriter" panose="020B0509030504030204" pitchFamily="49" charset="0"/>
                <a:sym typeface="Symbol" panose="05050102010706020507" pitchFamily="18" charset="2"/>
              </a:rPr>
              <a:t>;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baseline="0" dirty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 </a:t>
            </a:r>
            <a:r>
              <a:rPr lang="en-US" altLang="ko-KR" sz="2400" b="1" baseline="0" dirty="0" smtClean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 write temp to C[</a:t>
            </a:r>
            <a:r>
              <a:rPr lang="en-US" altLang="ko-KR" sz="2400" b="1" baseline="0" dirty="0" err="1" smtClean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i,j</a:t>
            </a:r>
            <a:r>
              <a:rPr lang="en-US" altLang="ko-KR" sz="2400" b="1" baseline="0" dirty="0" smtClean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];</a:t>
            </a:r>
            <a:r>
              <a:rPr lang="en-US" altLang="ko-KR" sz="2400" b="1" dirty="0" smtClean="0">
                <a:solidFill>
                  <a:schemeClr val="tx1"/>
                </a:solidFill>
                <a:latin typeface="Lucida Sans Typewriter" panose="020B0509030504030204" pitchFamily="49" charset="0"/>
                <a:sym typeface="Symbol" panose="05050102010706020507" pitchFamily="18" charset="2"/>
              </a:rPr>
              <a:t> // with CRCW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ucida Sans Typewriter" panose="020B0509030504030204" pitchFamily="49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51645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Amdahl Law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The computations performed by a parallel application are of 3 types:</a:t>
            </a:r>
          </a:p>
          <a:p>
            <a:pPr lvl="1"/>
            <a:r>
              <a:rPr lang="en-US" altLang="ko-KR" sz="2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C(</a:t>
            </a:r>
            <a:r>
              <a:rPr lang="en-US" altLang="ko-KR" sz="20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seq</a:t>
            </a:r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  <a:r>
              <a:rPr lang="en-US" altLang="ko-KR" sz="2000" dirty="0">
                <a:latin typeface="Calibri" panose="020F0502020204030204" pitchFamily="34" charset="0"/>
              </a:rPr>
              <a:t>: computations that can only be realized </a:t>
            </a:r>
            <a:r>
              <a:rPr lang="en-US" altLang="ko-KR" sz="2000" dirty="0" err="1">
                <a:latin typeface="Calibri" panose="020F0502020204030204" pitchFamily="34" charset="0"/>
              </a:rPr>
              <a:t>sequencially</a:t>
            </a:r>
            <a:r>
              <a:rPr lang="en-US" altLang="ko-KR" sz="2000" dirty="0">
                <a:latin typeface="Calibri" panose="020F0502020204030204" pitchFamily="34" charset="0"/>
              </a:rPr>
              <a:t>.</a:t>
            </a:r>
          </a:p>
          <a:p>
            <a:pPr lvl="1"/>
            <a:r>
              <a:rPr lang="en-US" altLang="ko-KR" sz="2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C(par</a:t>
            </a:r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  <a:r>
              <a:rPr lang="en-US" altLang="ko-KR" sz="2000" dirty="0">
                <a:latin typeface="Calibri" panose="020F0502020204030204" pitchFamily="34" charset="0"/>
              </a:rPr>
              <a:t>: computations that can be realized in parallel.</a:t>
            </a:r>
          </a:p>
          <a:p>
            <a:pPr lvl="1"/>
            <a:r>
              <a:rPr lang="en-US" altLang="ko-KR" sz="2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C(com</a:t>
            </a:r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  <a:r>
              <a:rPr lang="en-US" altLang="ko-KR" sz="2000" dirty="0">
                <a:latin typeface="Calibri" panose="020F0502020204030204" pitchFamily="34" charset="0"/>
              </a:rPr>
              <a:t>: computations related </a:t>
            </a:r>
            <a:r>
              <a:rPr lang="en-US" altLang="ko-KR" sz="2000" dirty="0" smtClean="0">
                <a:latin typeface="Calibri" panose="020F0502020204030204" pitchFamily="34" charset="0"/>
              </a:rPr>
              <a:t>to </a:t>
            </a:r>
            <a:r>
              <a:rPr lang="en-US" altLang="ko-KR" sz="2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communication / synchronization / initialization</a:t>
            </a:r>
            <a:r>
              <a:rPr lang="en-US" altLang="ko-KR" sz="2000" dirty="0">
                <a:latin typeface="Calibri" panose="020F0502020204030204" pitchFamily="34" charset="0"/>
              </a:rPr>
              <a:t>.</a:t>
            </a:r>
          </a:p>
          <a:p>
            <a:endParaRPr lang="en-US" altLang="ko-KR" sz="2400" dirty="0" smtClean="0">
              <a:latin typeface="Calibri" panose="020F0502020204030204" pitchFamily="34" charset="0"/>
            </a:endParaRPr>
          </a:p>
          <a:p>
            <a:r>
              <a:rPr lang="en-US" altLang="ko-KR" sz="2400" dirty="0" smtClean="0">
                <a:latin typeface="Calibri" panose="020F0502020204030204" pitchFamily="34" charset="0"/>
              </a:rPr>
              <a:t>Using </a:t>
            </a:r>
            <a:r>
              <a:rPr lang="en-US" altLang="ko-KR" sz="2400" dirty="0">
                <a:latin typeface="Calibri" panose="020F0502020204030204" pitchFamily="34" charset="0"/>
              </a:rPr>
              <a:t>these 3 classes, the speedup of an application can be defined as</a:t>
            </a:r>
            <a:r>
              <a:rPr lang="en-US" altLang="ko-KR" sz="2400" dirty="0" smtClean="0">
                <a:latin typeface="Calibri" panose="020F0502020204030204" pitchFamily="34" charset="0"/>
              </a:rPr>
              <a:t>: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4725888"/>
            <a:ext cx="5248275" cy="12954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932040" y="5157192"/>
            <a:ext cx="1008112" cy="864096"/>
          </a:xfrm>
          <a:prstGeom prst="roundRect">
            <a:avLst/>
          </a:prstGeom>
          <a:noFill/>
          <a:ln w="25400" cap="flat">
            <a:solidFill>
              <a:srgbClr val="4F81BD"/>
            </a:solidFill>
            <a:prstDash val="sysDash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49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Amdahl Law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Since C(com) ≥ 0 then</a:t>
            </a:r>
            <a:r>
              <a:rPr lang="en-US" altLang="ko-KR" sz="2400" dirty="0" smtClean="0">
                <a:latin typeface="Calibri" panose="020F0502020204030204" pitchFamily="34" charset="0"/>
              </a:rPr>
              <a:t>:</a:t>
            </a:r>
          </a:p>
          <a:p>
            <a:endParaRPr lang="en-US" altLang="ko-KR" sz="2400" dirty="0">
              <a:latin typeface="Calibri" panose="020F0502020204030204" pitchFamily="34" charset="0"/>
            </a:endParaRPr>
          </a:p>
          <a:p>
            <a:endParaRPr lang="en-US" altLang="ko-KR" sz="2400" dirty="0" smtClean="0">
              <a:latin typeface="Calibri" panose="020F0502020204030204" pitchFamily="34" charset="0"/>
            </a:endParaRPr>
          </a:p>
          <a:p>
            <a:endParaRPr lang="en-US" altLang="ko-KR" sz="2400" dirty="0" smtClean="0">
              <a:latin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</a:endParaRPr>
          </a:p>
          <a:p>
            <a:r>
              <a:rPr lang="en-US" altLang="ko-KR" sz="2400" dirty="0">
                <a:latin typeface="Calibri" panose="020F0502020204030204" pitchFamily="34" charset="0"/>
              </a:rPr>
              <a:t>If </a:t>
            </a:r>
            <a:r>
              <a:rPr lang="en-US" altLang="ko-KR" sz="2400" dirty="0" smtClean="0">
                <a:latin typeface="Calibri" panose="020F0502020204030204" pitchFamily="34" charset="0"/>
              </a:rPr>
              <a:t>‘</a:t>
            </a:r>
            <a:r>
              <a:rPr lang="en-US" altLang="ko-KR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altLang="ko-KR" sz="2400" dirty="0" smtClean="0">
                <a:latin typeface="Calibri" panose="020F0502020204030204" pitchFamily="34" charset="0"/>
              </a:rPr>
              <a:t>’ </a:t>
            </a:r>
            <a:r>
              <a:rPr lang="en-US" altLang="ko-KR" sz="2400" dirty="0">
                <a:latin typeface="Calibri" panose="020F0502020204030204" pitchFamily="34" charset="0"/>
              </a:rPr>
              <a:t>is the </a:t>
            </a:r>
            <a:r>
              <a:rPr lang="en-US" altLang="ko-KR" sz="2400" b="1" i="1" dirty="0">
                <a:solidFill>
                  <a:srgbClr val="C00000"/>
                </a:solidFill>
                <a:latin typeface="Calibri" panose="020F0502020204030204" pitchFamily="34" charset="0"/>
              </a:rPr>
              <a:t>fraction of the computation </a:t>
            </a:r>
            <a:r>
              <a:rPr lang="en-US" altLang="ko-KR" sz="2400" i="1" dirty="0">
                <a:solidFill>
                  <a:srgbClr val="C00000"/>
                </a:solidFill>
                <a:latin typeface="Calibri" panose="020F0502020204030204" pitchFamily="34" charset="0"/>
              </a:rPr>
              <a:t>that can only be realized </a:t>
            </a:r>
            <a:r>
              <a:rPr lang="en-US" altLang="ko-KR" sz="2400" b="1" i="1" dirty="0">
                <a:solidFill>
                  <a:srgbClr val="C00000"/>
                </a:solidFill>
                <a:latin typeface="Calibri" panose="020F0502020204030204" pitchFamily="34" charset="0"/>
              </a:rPr>
              <a:t>sequentially</a:t>
            </a:r>
            <a:r>
              <a:rPr lang="en-US" altLang="ko-KR" sz="2400" dirty="0">
                <a:latin typeface="Calibri" panose="020F0502020204030204" pitchFamily="34" charset="0"/>
              </a:rPr>
              <a:t>, then: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700808"/>
            <a:ext cx="3133725" cy="1228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4290020"/>
            <a:ext cx="8201025" cy="20193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57200" y="4509120"/>
            <a:ext cx="2674640" cy="1008112"/>
          </a:xfrm>
          <a:prstGeom prst="roundRect">
            <a:avLst/>
          </a:prstGeom>
          <a:noFill/>
          <a:ln w="25400" cap="flat">
            <a:solidFill>
              <a:srgbClr val="4F81BD"/>
            </a:solidFill>
            <a:prstDash val="sysDash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9662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Amdahl Law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Simplifying: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892771"/>
            <a:ext cx="70199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3151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Amdahl Law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Let 0 ≤ f ≤ 1 be the computation fraction that can only be realized sequentially</a:t>
            </a:r>
            <a:r>
              <a:rPr lang="en-US" altLang="ko-KR" sz="2400" dirty="0" smtClean="0">
                <a:latin typeface="Calibri" panose="020F0502020204030204" pitchFamily="34" charset="0"/>
              </a:rPr>
              <a:t>.</a:t>
            </a:r>
          </a:p>
          <a:p>
            <a:r>
              <a:rPr lang="en-US" altLang="ko-KR" sz="2400" dirty="0" smtClean="0">
                <a:latin typeface="Calibri" panose="020F0502020204030204" pitchFamily="34" charset="0"/>
              </a:rPr>
              <a:t>The Amdahl </a:t>
            </a:r>
            <a:r>
              <a:rPr lang="en-US" altLang="ko-KR" sz="2400" dirty="0">
                <a:latin typeface="Calibri" panose="020F0502020204030204" pitchFamily="34" charset="0"/>
              </a:rPr>
              <a:t>law tells us that the </a:t>
            </a:r>
            <a:r>
              <a:rPr lang="en-US" altLang="ko-KR" sz="2400" b="1" i="1" dirty="0">
                <a:solidFill>
                  <a:srgbClr val="C00000"/>
                </a:solidFill>
                <a:latin typeface="Calibri" panose="020F0502020204030204" pitchFamily="34" charset="0"/>
              </a:rPr>
              <a:t>maximum speedup that a parallel application can </a:t>
            </a:r>
            <a:r>
              <a:rPr lang="en-US" altLang="ko-KR" sz="2400" b="1" i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attain with </a:t>
            </a:r>
            <a:r>
              <a:rPr lang="en-US" altLang="ko-KR" sz="2400" b="1" i="1" dirty="0">
                <a:solidFill>
                  <a:srgbClr val="C00000"/>
                </a:solidFill>
                <a:latin typeface="Calibri" panose="020F0502020204030204" pitchFamily="34" charset="0"/>
              </a:rPr>
              <a:t>p processors </a:t>
            </a:r>
            <a:r>
              <a:rPr lang="en-US" altLang="ko-KR" sz="2400" dirty="0">
                <a:latin typeface="Calibri" panose="020F0502020204030204" pitchFamily="34" charset="0"/>
              </a:rPr>
              <a:t>is:</a:t>
            </a:r>
          </a:p>
          <a:p>
            <a:endParaRPr lang="en-US" altLang="ko-KR" sz="2400" dirty="0" smtClean="0">
              <a:latin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</a:endParaRPr>
          </a:p>
          <a:p>
            <a:endParaRPr lang="en-US" altLang="ko-KR" sz="2400" dirty="0" smtClean="0">
              <a:latin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</a:endParaRPr>
          </a:p>
          <a:p>
            <a:r>
              <a:rPr lang="en-US" altLang="ko-KR" sz="2400" dirty="0" smtClean="0">
                <a:latin typeface="Calibri" panose="020F0502020204030204" pitchFamily="34" charset="0"/>
              </a:rPr>
              <a:t>The </a:t>
            </a:r>
            <a:r>
              <a:rPr lang="en-US" altLang="ko-KR" sz="2400" dirty="0">
                <a:latin typeface="Calibri" panose="020F0502020204030204" pitchFamily="34" charset="0"/>
              </a:rPr>
              <a:t>Amdahl law can also be used to determine </a:t>
            </a:r>
            <a:r>
              <a:rPr lang="en-US" altLang="ko-KR" sz="2400" b="1" i="1" dirty="0">
                <a:solidFill>
                  <a:srgbClr val="C00000"/>
                </a:solidFill>
                <a:latin typeface="Calibri" panose="020F0502020204030204" pitchFamily="34" charset="0"/>
              </a:rPr>
              <a:t>the limit of maximum speedup</a:t>
            </a:r>
            <a:r>
              <a:rPr lang="en-US" altLang="ko-KR" sz="2400" dirty="0">
                <a:latin typeface="Calibri" panose="020F0502020204030204" pitchFamily="34" charset="0"/>
              </a:rPr>
              <a:t> that </a:t>
            </a:r>
            <a:r>
              <a:rPr lang="en-US" altLang="ko-KR" sz="2400" dirty="0" smtClean="0">
                <a:latin typeface="Calibri" panose="020F0502020204030204" pitchFamily="34" charset="0"/>
              </a:rPr>
              <a:t>a determined </a:t>
            </a:r>
            <a:r>
              <a:rPr lang="en-US" altLang="ko-KR" sz="2400" dirty="0">
                <a:latin typeface="Calibri" panose="020F0502020204030204" pitchFamily="34" charset="0"/>
              </a:rPr>
              <a:t>application can achieve regardless of the number of processors </a:t>
            </a:r>
            <a:r>
              <a:rPr lang="en-US" altLang="ko-KR" sz="2400" dirty="0" smtClean="0">
                <a:latin typeface="Calibri" panose="020F0502020204030204" pitchFamily="34" charset="0"/>
              </a:rPr>
              <a:t>used</a:t>
            </a:r>
            <a:r>
              <a:rPr lang="en-US" altLang="ko-KR" sz="2400" dirty="0">
                <a:latin typeface="Calibri" panose="020F0502020204030204" pitchFamily="34" charset="0"/>
              </a:rPr>
              <a:t>.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852936"/>
            <a:ext cx="2276475" cy="1304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954" y="5229200"/>
            <a:ext cx="1835696" cy="1429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423376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Amdahl Law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Suppose one wants to determine if it is </a:t>
            </a:r>
            <a:r>
              <a:rPr lang="en-US" altLang="ko-KR" sz="2400" dirty="0" smtClean="0">
                <a:latin typeface="Calibri" panose="020F0502020204030204" pitchFamily="34" charset="0"/>
              </a:rPr>
              <a:t>advantageous </a:t>
            </a:r>
            <a:r>
              <a:rPr lang="en-US" altLang="ko-KR" sz="2400" dirty="0">
                <a:latin typeface="Calibri" panose="020F0502020204030204" pitchFamily="34" charset="0"/>
              </a:rPr>
              <a:t>to develop a parallel version </a:t>
            </a:r>
            <a:r>
              <a:rPr lang="en-US" altLang="ko-KR" sz="2400" dirty="0" smtClean="0">
                <a:latin typeface="Calibri" panose="020F0502020204030204" pitchFamily="34" charset="0"/>
              </a:rPr>
              <a:t>of a </a:t>
            </a:r>
            <a:r>
              <a:rPr lang="en-US" altLang="ko-KR" sz="2400" dirty="0">
                <a:latin typeface="Calibri" panose="020F0502020204030204" pitchFamily="34" charset="0"/>
              </a:rPr>
              <a:t>certain sequential application. Through experimentation, it was verified that </a:t>
            </a:r>
            <a:r>
              <a:rPr lang="en-US" altLang="ko-KR" sz="2400" dirty="0" smtClean="0">
                <a:latin typeface="Calibri" panose="020F0502020204030204" pitchFamily="34" charset="0"/>
              </a:rPr>
              <a:t>90% of </a:t>
            </a:r>
            <a:r>
              <a:rPr lang="en-US" altLang="ko-KR" sz="2400" dirty="0">
                <a:latin typeface="Calibri" panose="020F0502020204030204" pitchFamily="34" charset="0"/>
              </a:rPr>
              <a:t>the execution time is spent in procedures that may be parallelizable. What is </a:t>
            </a:r>
            <a:r>
              <a:rPr lang="en-US" altLang="ko-KR" sz="2400" dirty="0" smtClean="0">
                <a:latin typeface="Calibri" panose="020F0502020204030204" pitchFamily="34" charset="0"/>
              </a:rPr>
              <a:t>the maximum </a:t>
            </a:r>
            <a:r>
              <a:rPr lang="en-US" altLang="ko-KR" sz="2400" dirty="0">
                <a:latin typeface="Calibri" panose="020F0502020204030204" pitchFamily="34" charset="0"/>
              </a:rPr>
              <a:t>speedup that can be achieved with a parallel version of the </a:t>
            </a:r>
            <a:r>
              <a:rPr lang="en-US" altLang="ko-KR" sz="2400" dirty="0" smtClean="0">
                <a:latin typeface="Calibri" panose="020F0502020204030204" pitchFamily="34" charset="0"/>
              </a:rPr>
              <a:t>problem executing </a:t>
            </a:r>
            <a:r>
              <a:rPr lang="en-US" altLang="ko-KR" sz="2400" dirty="0">
                <a:latin typeface="Calibri" panose="020F0502020204030204" pitchFamily="34" charset="0"/>
              </a:rPr>
              <a:t>on 8 processors?</a:t>
            </a:r>
          </a:p>
          <a:p>
            <a:endParaRPr lang="en-US" altLang="ko-KR" sz="2400" dirty="0" smtClean="0">
              <a:latin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</a:endParaRPr>
          </a:p>
          <a:p>
            <a:endParaRPr lang="en-US" altLang="ko-KR" sz="2400" dirty="0" smtClean="0">
              <a:latin typeface="Calibri" panose="020F0502020204030204" pitchFamily="34" charset="0"/>
            </a:endParaRPr>
          </a:p>
          <a:p>
            <a:r>
              <a:rPr lang="en-US" altLang="ko-KR" sz="2400" dirty="0" smtClean="0">
                <a:latin typeface="Calibri" panose="020F0502020204030204" pitchFamily="34" charset="0"/>
              </a:rPr>
              <a:t>And </a:t>
            </a:r>
            <a:r>
              <a:rPr lang="en-US" altLang="ko-KR" sz="2400" dirty="0">
                <a:latin typeface="Calibri" panose="020F0502020204030204" pitchFamily="34" charset="0"/>
              </a:rPr>
              <a:t>the limit of the maximum speedup that can be attained?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17" y="3450011"/>
            <a:ext cx="3193859" cy="1134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80" y="5105452"/>
            <a:ext cx="2518395" cy="12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400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Computing: Why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2180828"/>
            <a:ext cx="8623300" cy="4488532"/>
          </a:xfrm>
        </p:spPr>
        <p:txBody>
          <a:bodyPr>
            <a:normAutofit lnSpcReduction="10000"/>
          </a:bodyPr>
          <a:lstStyle/>
          <a:p>
            <a:pPr lvl="0"/>
            <a:r>
              <a:rPr lang="en-US" altLang="ko-KR" dirty="0">
                <a:latin typeface="Calibri" pitchFamily="34" charset="0"/>
                <a:ea typeface="굴림" pitchFamily="50" charset="-127"/>
              </a:rPr>
              <a:t>Worse news: Power (normalized to i486) trends</a:t>
            </a:r>
          </a:p>
          <a:p>
            <a:endParaRPr lang="en-US" altLang="ko-KR" dirty="0">
              <a:latin typeface="Calibri" pitchFamily="34" charset="0"/>
              <a:ea typeface="굴림" pitchFamily="50" charset="-127"/>
            </a:endParaRPr>
          </a:p>
          <a:p>
            <a:pPr>
              <a:buNone/>
            </a:pPr>
            <a:endParaRPr lang="en-US" altLang="ko-KR" dirty="0">
              <a:latin typeface="Calibri" pitchFamily="34" charset="0"/>
              <a:ea typeface="굴림" pitchFamily="50" charset="-127"/>
            </a:endParaRPr>
          </a:p>
          <a:p>
            <a:pPr>
              <a:buNone/>
            </a:pPr>
            <a:endParaRPr lang="en-US" altLang="ko-KR" dirty="0" smtClean="0">
              <a:latin typeface="Calibri" pitchFamily="34" charset="0"/>
              <a:ea typeface="굴림" pitchFamily="50" charset="-127"/>
            </a:endParaRPr>
          </a:p>
          <a:p>
            <a:pPr>
              <a:buNone/>
            </a:pPr>
            <a:endParaRPr lang="en-US" altLang="ko-KR" dirty="0">
              <a:latin typeface="Calibri" pitchFamily="34" charset="0"/>
              <a:ea typeface="굴림" pitchFamily="50" charset="-127"/>
            </a:endParaRPr>
          </a:p>
          <a:p>
            <a:r>
              <a:rPr lang="en-US" altLang="ko-KR" dirty="0">
                <a:latin typeface="Calibri" pitchFamily="34" charset="0"/>
                <a:ea typeface="굴림" pitchFamily="50" charset="-127"/>
              </a:rPr>
              <a:t>Multi-core</a:t>
            </a:r>
          </a:p>
          <a:p>
            <a:pPr lvl="1"/>
            <a:r>
              <a:rPr lang="en-US" altLang="ko-KR" sz="2200" b="1" dirty="0">
                <a:solidFill>
                  <a:srgbClr val="C00000"/>
                </a:solidFill>
                <a:latin typeface="Calibri" pitchFamily="34" charset="0"/>
                <a:ea typeface="굴림" pitchFamily="50" charset="-127"/>
              </a:rPr>
              <a:t>Parallelism</a:t>
            </a:r>
            <a:r>
              <a:rPr lang="en-US" altLang="ko-KR" sz="2200" dirty="0">
                <a:latin typeface="Calibri" pitchFamily="34" charset="0"/>
                <a:ea typeface="굴림" pitchFamily="50" charset="-127"/>
              </a:rPr>
              <a:t> is an </a:t>
            </a:r>
            <a:r>
              <a:rPr lang="en-US" altLang="ko-KR" sz="2200" b="1" dirty="0">
                <a:solidFill>
                  <a:srgbClr val="00B050"/>
                </a:solidFill>
                <a:latin typeface="Calibri" pitchFamily="34" charset="0"/>
                <a:ea typeface="굴림" pitchFamily="50" charset="-127"/>
              </a:rPr>
              <a:t>energy-efficient way to achieve performance </a:t>
            </a:r>
            <a:r>
              <a:rPr lang="en-US" altLang="ko-KR" sz="2200" dirty="0">
                <a:latin typeface="Calibri" pitchFamily="34" charset="0"/>
                <a:ea typeface="굴림" pitchFamily="50" charset="-127"/>
              </a:rPr>
              <a:t>[</a:t>
            </a:r>
            <a:r>
              <a:rPr lang="en-US" altLang="ko-KR" sz="2200" dirty="0" err="1">
                <a:latin typeface="Calibri" pitchFamily="34" charset="0"/>
                <a:ea typeface="굴림" pitchFamily="50" charset="-127"/>
              </a:rPr>
              <a:t>Chandrakasan</a:t>
            </a:r>
            <a:r>
              <a:rPr lang="en-US" altLang="ko-KR" sz="2200" dirty="0">
                <a:latin typeface="Calibri" pitchFamily="34" charset="0"/>
                <a:ea typeface="굴림" pitchFamily="50" charset="-127"/>
              </a:rPr>
              <a:t> et al 1992]</a:t>
            </a:r>
          </a:p>
          <a:p>
            <a:pPr lvl="1"/>
            <a:r>
              <a:rPr lang="en-US" altLang="ko-KR" sz="2200" dirty="0">
                <a:latin typeface="Calibri" pitchFamily="34" charset="0"/>
                <a:ea typeface="굴림" pitchFamily="50" charset="-127"/>
              </a:rPr>
              <a:t>A larger number of smaller processing elements allows a finer-grained ability to perform dynamic voltage scaling and power down</a:t>
            </a:r>
          </a:p>
          <a:p>
            <a:endParaRPr lang="en-US" altLang="ko-KR" sz="2400" b="1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350" y="1052736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전력 소모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에 대한 관심이 높아지는 것과 더불어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멀티 코어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프로세서를 핵심으로 컴퓨터 구조에서 강력한 패러다임으로 주목</a:t>
            </a:r>
            <a:endParaRPr lang="ko-KR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464" y="2581381"/>
            <a:ext cx="3141712" cy="2215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556250" y="4341852"/>
            <a:ext cx="34163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ea typeface="굴림" pitchFamily="50" charset="-127"/>
                <a:cs typeface="Arial" pitchFamily="34" charset="0"/>
              </a:rPr>
              <a:t>Source</a:t>
            </a:r>
            <a:r>
              <a:rPr lang="en-US" altLang="ko-KR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ea typeface="굴림" pitchFamily="50" charset="-127"/>
                <a:cs typeface="Arial" pitchFamily="34" charset="0"/>
              </a:rPr>
              <a:t>: </a:t>
            </a:r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Ed </a:t>
            </a:r>
            <a:r>
              <a:rPr lang="en-US" sz="1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Grochowski</a:t>
            </a:r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, Ronny Ronen, John </a:t>
            </a:r>
            <a:r>
              <a:rPr lang="en-US" sz="1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Shen</a:t>
            </a:r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, Hong Wang, "</a:t>
            </a:r>
            <a:r>
              <a:rPr lang="en-US" sz="1000" i="1" dirty="0" smtClean="0">
                <a:solidFill>
                  <a:srgbClr val="2E6CB8"/>
                </a:solidFill>
                <a:latin typeface="Calibri" pitchFamily="34" charset="0"/>
              </a:rPr>
              <a:t>Best of Both Latency and Throughput</a:t>
            </a:r>
            <a:r>
              <a:rPr 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," Computer Design, International Conference on, pp. 236-243, 2004 </a:t>
            </a:r>
            <a:endParaRPr lang="en-US" altLang="ko-KR" sz="1000" baseline="-25000" dirty="0">
              <a:solidFill>
                <a:schemeClr val="tx2">
                  <a:lumMod val="60000"/>
                  <a:lumOff val="40000"/>
                </a:schemeClr>
              </a:solidFill>
              <a:latin typeface="Calibri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5900" y="2406650"/>
            <a:ext cx="8667750" cy="1155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Small is Beautiful !</a:t>
            </a:r>
            <a:endParaRPr lang="ko-KR" altLang="en-US" sz="6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5900" y="3606800"/>
            <a:ext cx="8667750" cy="1244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That does not immediately imply that “smallest is best” !</a:t>
            </a:r>
            <a:endParaRPr lang="ko-KR" altLang="en-US" sz="4000" b="1" i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14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Limitations of the Amdahl Law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The Amdahl law ignores the cost with </a:t>
            </a:r>
            <a:r>
              <a:rPr lang="en-US" altLang="ko-KR" sz="2400" dirty="0" smtClean="0">
                <a:latin typeface="Calibri" panose="020F0502020204030204" pitchFamily="34" charset="0"/>
              </a:rPr>
              <a:t>communication / synchronization operations associated </a:t>
            </a:r>
            <a:r>
              <a:rPr lang="en-US" altLang="ko-KR" sz="2400" dirty="0">
                <a:latin typeface="Calibri" panose="020F0502020204030204" pitchFamily="34" charset="0"/>
              </a:rPr>
              <a:t>to the introduction of parallelism in an application. For this reason, </a:t>
            </a:r>
            <a:r>
              <a:rPr lang="en-US" altLang="ko-KR" sz="2400" dirty="0" smtClean="0">
                <a:latin typeface="Calibri" panose="020F0502020204030204" pitchFamily="34" charset="0"/>
              </a:rPr>
              <a:t>the Amdahl </a:t>
            </a:r>
            <a:r>
              <a:rPr lang="en-US" altLang="ko-KR" sz="2400" dirty="0">
                <a:latin typeface="Calibri" panose="020F0502020204030204" pitchFamily="34" charset="0"/>
              </a:rPr>
              <a:t>law can result in predictions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</a:rPr>
              <a:t>not very realistic </a:t>
            </a:r>
            <a:r>
              <a:rPr lang="en-US" altLang="ko-KR" sz="2400" dirty="0">
                <a:latin typeface="Calibri" panose="020F0502020204030204" pitchFamily="34" charset="0"/>
              </a:rPr>
              <a:t>for certain problems</a:t>
            </a:r>
            <a:r>
              <a:rPr lang="en-US" altLang="ko-KR" sz="2400" dirty="0" smtClean="0">
                <a:latin typeface="Calibri" panose="020F0502020204030204" pitchFamily="34" charset="0"/>
              </a:rPr>
              <a:t>.</a:t>
            </a:r>
          </a:p>
          <a:p>
            <a:endParaRPr lang="en-US" altLang="ko-KR" sz="800" dirty="0">
              <a:latin typeface="Calibri" panose="020F0502020204030204" pitchFamily="34" charset="0"/>
            </a:endParaRPr>
          </a:p>
          <a:p>
            <a:r>
              <a:rPr lang="en-US" altLang="ko-KR" sz="2400" dirty="0" smtClean="0">
                <a:latin typeface="Calibri" panose="020F0502020204030204" pitchFamily="34" charset="0"/>
              </a:rPr>
              <a:t>Consider </a:t>
            </a:r>
            <a:r>
              <a:rPr lang="en-US" altLang="ko-KR" sz="2400" dirty="0">
                <a:latin typeface="Calibri" panose="020F0502020204030204" pitchFamily="34" charset="0"/>
              </a:rPr>
              <a:t>a parallel application, with complexity O(n</a:t>
            </a:r>
            <a:r>
              <a:rPr lang="en-US" altLang="ko-KR" sz="2400" baseline="30000" dirty="0">
                <a:latin typeface="Calibri" panose="020F0502020204030204" pitchFamily="34" charset="0"/>
              </a:rPr>
              <a:t>2</a:t>
            </a:r>
            <a:r>
              <a:rPr lang="en-US" altLang="ko-KR" sz="2400" dirty="0">
                <a:latin typeface="Calibri" panose="020F0502020204030204" pitchFamily="34" charset="0"/>
              </a:rPr>
              <a:t>), whose execution pattern </a:t>
            </a:r>
            <a:r>
              <a:rPr lang="en-US" altLang="ko-KR" sz="2400" dirty="0" smtClean="0">
                <a:latin typeface="Calibri" panose="020F0502020204030204" pitchFamily="34" charset="0"/>
              </a:rPr>
              <a:t>is the </a:t>
            </a:r>
            <a:r>
              <a:rPr lang="en-US" altLang="ko-KR" sz="2400" dirty="0">
                <a:latin typeface="Calibri" panose="020F0502020204030204" pitchFamily="34" charset="0"/>
              </a:rPr>
              <a:t>following, where n is the size of the problem:</a:t>
            </a:r>
          </a:p>
          <a:p>
            <a:pPr lvl="1"/>
            <a:r>
              <a:rPr lang="en-US" altLang="ko-KR" sz="2200" dirty="0" smtClean="0">
                <a:latin typeface="Calibri" panose="020F0502020204030204" pitchFamily="34" charset="0"/>
              </a:rPr>
              <a:t>Execution </a:t>
            </a:r>
            <a:r>
              <a:rPr lang="en-US" altLang="ko-KR" sz="2200" dirty="0">
                <a:latin typeface="Calibri" panose="020F0502020204030204" pitchFamily="34" charset="0"/>
              </a:rPr>
              <a:t>time of the sequential part (input and output of data</a:t>
            </a:r>
            <a:r>
              <a:rPr lang="en-US" altLang="ko-KR" sz="2200" dirty="0" smtClean="0">
                <a:latin typeface="Calibri" panose="020F0502020204030204" pitchFamily="34" charset="0"/>
              </a:rPr>
              <a:t>):</a:t>
            </a:r>
          </a:p>
          <a:p>
            <a:pPr lvl="2"/>
            <a:r>
              <a:rPr lang="en-US" altLang="ko-KR" sz="2200" dirty="0">
                <a:latin typeface="Calibri" panose="020F0502020204030204" pitchFamily="34" charset="0"/>
              </a:rPr>
              <a:t>18.000 + n</a:t>
            </a:r>
          </a:p>
          <a:p>
            <a:pPr lvl="1"/>
            <a:r>
              <a:rPr lang="en-US" altLang="ko-KR" sz="2200" dirty="0" smtClean="0">
                <a:latin typeface="Calibri" panose="020F0502020204030204" pitchFamily="34" charset="0"/>
              </a:rPr>
              <a:t>Execution </a:t>
            </a:r>
            <a:r>
              <a:rPr lang="en-US" altLang="ko-KR" sz="2200" dirty="0">
                <a:latin typeface="Calibri" panose="020F0502020204030204" pitchFamily="34" charset="0"/>
              </a:rPr>
              <a:t>time of the parallel </a:t>
            </a:r>
            <a:r>
              <a:rPr lang="en-US" altLang="ko-KR" sz="2200" dirty="0" smtClean="0">
                <a:latin typeface="Calibri" panose="020F0502020204030204" pitchFamily="34" charset="0"/>
              </a:rPr>
              <a:t>part: n</a:t>
            </a:r>
            <a:r>
              <a:rPr lang="en-US" altLang="ko-KR" sz="2200" baseline="30000" dirty="0" smtClean="0">
                <a:latin typeface="Calibri" panose="020F0502020204030204" pitchFamily="34" charset="0"/>
              </a:rPr>
              <a:t>2</a:t>
            </a:r>
            <a:r>
              <a:rPr lang="en-US" altLang="ko-KR" sz="2200" dirty="0" smtClean="0">
                <a:latin typeface="Calibri" panose="020F0502020204030204" pitchFamily="34" charset="0"/>
              </a:rPr>
              <a:t> / 100</a:t>
            </a:r>
            <a:endParaRPr lang="en-US" altLang="ko-KR" sz="2200" dirty="0">
              <a:latin typeface="Calibri" panose="020F0502020204030204" pitchFamily="34" charset="0"/>
            </a:endParaRPr>
          </a:p>
          <a:p>
            <a:pPr lvl="1"/>
            <a:r>
              <a:rPr lang="en-US" altLang="ko-KR" sz="2200" dirty="0" smtClean="0">
                <a:latin typeface="Calibri" panose="020F0502020204030204" pitchFamily="34" charset="0"/>
              </a:rPr>
              <a:t>Total </a:t>
            </a:r>
            <a:r>
              <a:rPr lang="en-US" altLang="ko-KR" sz="2200" dirty="0">
                <a:latin typeface="Calibri" panose="020F0502020204030204" pitchFamily="34" charset="0"/>
              </a:rPr>
              <a:t>communication/synchronization points per processor</a:t>
            </a:r>
            <a:r>
              <a:rPr lang="en-US" altLang="ko-KR" sz="2200" dirty="0" smtClean="0">
                <a:latin typeface="Calibri" panose="020F0502020204030204" pitchFamily="34" charset="0"/>
              </a:rPr>
              <a:t>: </a:t>
            </a:r>
            <a:r>
              <a:rPr lang="en-US" altLang="ko-KR" sz="2200" dirty="0" smtClean="0">
                <a:latin typeface="Calibri" panose="020F0502020204030204" pitchFamily="34" charset="0"/>
                <a:sym typeface="Symbol" panose="05050102010706020507" pitchFamily="18" charset="2"/>
              </a:rPr>
              <a:t></a:t>
            </a:r>
            <a:r>
              <a:rPr lang="en-US" altLang="ko-KR" sz="2200" dirty="0" smtClean="0">
                <a:latin typeface="Calibri" panose="020F0502020204030204" pitchFamily="34" charset="0"/>
              </a:rPr>
              <a:t>log n</a:t>
            </a:r>
            <a:r>
              <a:rPr lang="en-US" altLang="ko-KR" sz="2200" dirty="0">
                <a:latin typeface="Calibri" panose="020F0502020204030204" pitchFamily="34" charset="0"/>
                <a:sym typeface="Symbol" panose="05050102010706020507" pitchFamily="18" charset="2"/>
              </a:rPr>
              <a:t></a:t>
            </a:r>
            <a:endParaRPr lang="en-US" altLang="ko-KR" sz="2200" dirty="0">
              <a:latin typeface="Calibri" panose="020F0502020204030204" pitchFamily="34" charset="0"/>
            </a:endParaRPr>
          </a:p>
          <a:p>
            <a:pPr lvl="1"/>
            <a:r>
              <a:rPr lang="en-US" altLang="ko-KR" sz="2200" dirty="0" smtClean="0">
                <a:latin typeface="Calibri" panose="020F0502020204030204" pitchFamily="34" charset="0"/>
              </a:rPr>
              <a:t>Execution </a:t>
            </a:r>
            <a:r>
              <a:rPr lang="en-US" altLang="ko-KR" sz="2200" dirty="0">
                <a:latin typeface="Calibri" panose="020F0502020204030204" pitchFamily="34" charset="0"/>
              </a:rPr>
              <a:t>time due to communication/synchronization (n=10.000</a:t>
            </a:r>
            <a:r>
              <a:rPr lang="en-US" altLang="ko-KR" sz="2200" dirty="0" smtClean="0">
                <a:latin typeface="Calibri" panose="020F0502020204030204" pitchFamily="34" charset="0"/>
              </a:rPr>
              <a:t>)</a:t>
            </a:r>
            <a:r>
              <a:rPr lang="en-US" altLang="ko-KR" sz="2200" dirty="0">
                <a:latin typeface="Calibri" panose="020F0502020204030204" pitchFamily="34" charset="0"/>
              </a:rPr>
              <a:t> : </a:t>
            </a:r>
            <a:r>
              <a:rPr lang="en-US" altLang="ko-KR" sz="2200" dirty="0" smtClean="0">
                <a:latin typeface="Calibri" panose="020F0502020204030204" pitchFamily="34" charset="0"/>
              </a:rPr>
              <a:t>1000*</a:t>
            </a:r>
            <a:r>
              <a:rPr lang="en-US" altLang="ko-KR" sz="2200" dirty="0" smtClean="0">
                <a:latin typeface="Calibri" panose="020F0502020204030204" pitchFamily="34" charset="0"/>
                <a:sym typeface="Symbol" panose="05050102010706020507" pitchFamily="18" charset="2"/>
              </a:rPr>
              <a:t></a:t>
            </a:r>
            <a:r>
              <a:rPr lang="en-US" altLang="ko-KR" sz="2200" dirty="0">
                <a:latin typeface="Calibri" panose="020F0502020204030204" pitchFamily="34" charset="0"/>
              </a:rPr>
              <a:t>log </a:t>
            </a:r>
            <a:r>
              <a:rPr lang="en-US" altLang="ko-KR" sz="2200" dirty="0" smtClean="0">
                <a:latin typeface="Calibri" panose="020F0502020204030204" pitchFamily="34" charset="0"/>
              </a:rPr>
              <a:t>p</a:t>
            </a:r>
            <a:r>
              <a:rPr lang="en-US" altLang="ko-KR" sz="2200" dirty="0" smtClean="0">
                <a:latin typeface="Calibri" panose="020F0502020204030204" pitchFamily="34" charset="0"/>
                <a:sym typeface="Symbol" panose="05050102010706020507" pitchFamily="18" charset="2"/>
              </a:rPr>
              <a:t>+n/p</a:t>
            </a:r>
            <a:endParaRPr lang="en-US" altLang="ko-KR" sz="2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978533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Limitations of the Amdahl Law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What is the maximum speedup attainable?</a:t>
            </a:r>
          </a:p>
          <a:p>
            <a:r>
              <a:rPr lang="en-US" altLang="ko-KR" sz="2400" dirty="0" smtClean="0">
                <a:latin typeface="Calibri" panose="020F0502020204030204" pitchFamily="34" charset="0"/>
              </a:rPr>
              <a:t>Using </a:t>
            </a:r>
            <a:r>
              <a:rPr lang="en-US" altLang="ko-KR" sz="2400" dirty="0">
                <a:latin typeface="Calibri" panose="020F0502020204030204" pitchFamily="34" charset="0"/>
              </a:rPr>
              <a:t>Amdahl law</a:t>
            </a:r>
            <a:r>
              <a:rPr lang="en-US" altLang="ko-KR" sz="2400" dirty="0" smtClean="0">
                <a:latin typeface="Calibri" panose="020F0502020204030204" pitchFamily="34" charset="0"/>
              </a:rPr>
              <a:t>:</a:t>
            </a:r>
          </a:p>
          <a:p>
            <a:endParaRPr lang="en-US" altLang="ko-KR" sz="2400" dirty="0">
              <a:latin typeface="Calibri" panose="020F0502020204030204" pitchFamily="34" charset="0"/>
            </a:endParaRPr>
          </a:p>
          <a:p>
            <a:endParaRPr lang="en-US" altLang="ko-KR" sz="2400" dirty="0" smtClean="0">
              <a:latin typeface="Calibri" panose="020F0502020204030204" pitchFamily="34" charset="0"/>
            </a:endParaRPr>
          </a:p>
          <a:p>
            <a:endParaRPr lang="en-US" altLang="ko-KR" sz="2400" dirty="0">
              <a:latin typeface="Calibri" panose="020F0502020204030204" pitchFamily="34" charset="0"/>
            </a:endParaRPr>
          </a:p>
          <a:p>
            <a:endParaRPr lang="en-US" altLang="ko-KR" sz="2400" dirty="0" smtClean="0">
              <a:latin typeface="Calibri" panose="020F0502020204030204" pitchFamily="34" charset="0"/>
            </a:endParaRPr>
          </a:p>
          <a:p>
            <a:r>
              <a:rPr lang="en-US" altLang="ko-KR" sz="2400" dirty="0" smtClean="0">
                <a:latin typeface="Calibri" panose="020F0502020204030204" pitchFamily="34" charset="0"/>
              </a:rPr>
              <a:t>Using </a:t>
            </a:r>
            <a:r>
              <a:rPr lang="en-US" altLang="ko-KR" sz="2400" dirty="0">
                <a:latin typeface="Calibri" panose="020F0502020204030204" pitchFamily="34" charset="0"/>
              </a:rPr>
              <a:t>the speedup measure:</a:t>
            </a:r>
            <a:endParaRPr lang="en-US" altLang="ko-KR" sz="2200" dirty="0">
              <a:latin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45086"/>
            <a:ext cx="7980390" cy="16279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87624" y="1844824"/>
            <a:ext cx="1008112" cy="190282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65" y="4581128"/>
            <a:ext cx="7449269" cy="15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576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</a:rPr>
              <a:t>Limitations of the Amdahl Law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7624" y="1844824"/>
            <a:ext cx="1008112" cy="190282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58" y="1700808"/>
            <a:ext cx="8228980" cy="394357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915816" y="2420888"/>
            <a:ext cx="5616624" cy="1440160"/>
          </a:xfrm>
          <a:prstGeom prst="roundRect">
            <a:avLst/>
          </a:prstGeom>
          <a:noFill/>
          <a:ln w="85725" cap="flat">
            <a:solidFill>
              <a:srgbClr val="FF0000">
                <a:alpha val="40000"/>
              </a:srgb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52130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304800" y="3231604"/>
            <a:ext cx="8578850" cy="2933700"/>
          </a:xfrm>
          <a:prstGeom prst="roundRect">
            <a:avLst>
              <a:gd name="adj" fmla="val 3279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Calibri" pitchFamily="34" charset="0"/>
              </a:rPr>
              <a:t>Amdahl .vs. Gustafson</a:t>
            </a:r>
            <a:endParaRPr lang="ko-KR" altLang="en-US" b="1" dirty="0">
              <a:latin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0070C0"/>
                </a:solidFill>
                <a:latin typeface="Calibri" pitchFamily="34" charset="0"/>
              </a:rPr>
              <a:t>Amdahl’s law</a:t>
            </a:r>
            <a:r>
              <a:rPr lang="en-US" altLang="ko-KR" dirty="0" smtClean="0">
                <a:latin typeface="Calibri" pitchFamily="34" charset="0"/>
              </a:rPr>
              <a:t>: “</a:t>
            </a:r>
            <a:r>
              <a:rPr lang="en-US" altLang="ko-KR" dirty="0" smtClean="0">
                <a:solidFill>
                  <a:schemeClr val="tx1"/>
                </a:solidFill>
                <a:latin typeface="Calibri" pitchFamily="34" charset="0"/>
              </a:rPr>
              <a:t>Speedup vs. Parallelism</a:t>
            </a:r>
            <a:r>
              <a:rPr lang="en-US" altLang="ko-KR" dirty="0" smtClean="0">
                <a:latin typeface="Calibri" pitchFamily="34" charset="0"/>
              </a:rPr>
              <a:t>” for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fixed</a:t>
            </a:r>
            <a:r>
              <a:rPr lang="en-US" altLang="ko-KR" dirty="0" smtClean="0">
                <a:latin typeface="Calibri" pitchFamily="34" charset="0"/>
              </a:rPr>
              <a:t> workload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3072C2"/>
                </a:solidFill>
                <a:latin typeface="Calibri" pitchFamily="34" charset="0"/>
              </a:rPr>
              <a:t>Gustafson’s law</a:t>
            </a:r>
            <a:r>
              <a:rPr lang="en-US" altLang="ko-KR" dirty="0" smtClean="0">
                <a:latin typeface="Calibri" pitchFamily="34" charset="0"/>
              </a:rPr>
              <a:t>: “</a:t>
            </a:r>
            <a:r>
              <a:rPr lang="en-US" altLang="ko-KR" dirty="0" smtClean="0">
                <a:solidFill>
                  <a:schemeClr val="tx1"/>
                </a:solidFill>
                <a:latin typeface="Calibri" pitchFamily="34" charset="0"/>
              </a:rPr>
              <a:t>Speedup vs. Parallelism</a:t>
            </a:r>
            <a:r>
              <a:rPr lang="en-US" altLang="ko-KR" dirty="0" smtClean="0">
                <a:latin typeface="Calibri" pitchFamily="34" charset="0"/>
              </a:rPr>
              <a:t>” for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scalable</a:t>
            </a:r>
            <a:r>
              <a:rPr lang="en-US" altLang="ko-KR" dirty="0" smtClean="0">
                <a:latin typeface="Calibri" pitchFamily="34" charset="0"/>
              </a:rPr>
              <a:t> workload</a:t>
            </a:r>
          </a:p>
        </p:txBody>
      </p:sp>
      <p:pic>
        <p:nvPicPr>
          <p:cNvPr id="3389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3643647"/>
            <a:ext cx="3883025" cy="2343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2825" y="3643647"/>
            <a:ext cx="3883025" cy="2343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771900" y="5809704"/>
            <a:ext cx="617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Calibri" pitchFamily="34" charset="0"/>
              </a:rPr>
              <a:t>#Core</a:t>
            </a:r>
            <a:endParaRPr lang="ko-KR" altLang="en-US" sz="1400" b="1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7658" y="5809704"/>
            <a:ext cx="617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Calibri" pitchFamily="34" charset="0"/>
              </a:rPr>
              <a:t>#Core</a:t>
            </a:r>
            <a:endParaRPr lang="ko-KR" altLang="en-US" sz="1400" b="1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250" y="3409404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Calibri" pitchFamily="34" charset="0"/>
              </a:rPr>
              <a:t>Speedup</a:t>
            </a:r>
            <a:endParaRPr lang="ko-KR" altLang="en-US" sz="1400" b="1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55008" y="3409404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Calibri" pitchFamily="34" charset="0"/>
              </a:rPr>
              <a:t>Speedup</a:t>
            </a:r>
            <a:endParaRPr lang="ko-KR" altLang="en-US" sz="1400" b="1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388" y="6496050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9/40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2658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  <a:ea typeface="함초롬바탕" panose="02030504000101010101" pitchFamily="18" charset="-127"/>
                <a:cs typeface="함초롬바탕" panose="02030504000101010101" pitchFamily="18" charset="-127"/>
              </a:rPr>
              <a:t>Parallel Computing: Why ?</a:t>
            </a:r>
            <a:endParaRPr lang="ko-KR" altLang="en-US" b="1" baseline="0" dirty="0">
              <a:latin typeface="Calibri" panose="020F0502020204030204" pitchFamily="34" charset="0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350" y="2252836"/>
            <a:ext cx="8623300" cy="434451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Multi-core Challenges: The 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 P</a:t>
            </a:r>
            <a:r>
              <a:rPr lang="en-US" altLang="ko-KR" dirty="0">
                <a:latin typeface="Calibri" pitchFamily="34" charset="0"/>
              </a:rPr>
              <a:t>’s</a:t>
            </a:r>
          </a:p>
          <a:p>
            <a:pPr lvl="1"/>
            <a:r>
              <a:rPr lang="en-US" altLang="ko-KR" dirty="0">
                <a:latin typeface="Calibri" pitchFamily="34" charset="0"/>
              </a:rPr>
              <a:t>Performance challenge</a:t>
            </a:r>
          </a:p>
          <a:p>
            <a:pPr lvl="1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Power efficiency challenge</a:t>
            </a:r>
          </a:p>
          <a:p>
            <a:pPr lvl="1"/>
            <a:endParaRPr lang="en-US" altLang="ko-KR" dirty="0">
              <a:latin typeface="Calibri" pitchFamily="34" charset="0"/>
            </a:endParaRPr>
          </a:p>
          <a:p>
            <a:pPr lvl="1"/>
            <a:endParaRPr lang="en-US" altLang="ko-KR" dirty="0">
              <a:latin typeface="Calibri" pitchFamily="34" charset="0"/>
            </a:endParaRPr>
          </a:p>
          <a:p>
            <a:pPr lvl="1"/>
            <a:endParaRPr lang="en-US" altLang="ko-KR" dirty="0">
              <a:latin typeface="Calibri" pitchFamily="34" charset="0"/>
            </a:endParaRPr>
          </a:p>
          <a:p>
            <a:pPr lvl="1"/>
            <a:r>
              <a:rPr lang="en-US" altLang="ko-KR" dirty="0">
                <a:latin typeface="Calibri" pitchFamily="34" charset="0"/>
              </a:rPr>
              <a:t>Programming challenge</a:t>
            </a:r>
          </a:p>
          <a:p>
            <a:endParaRPr lang="en-US" altLang="ko-KR" sz="2400" b="1" dirty="0">
              <a:latin typeface="Calibri" panose="020F0502020204030204" pitchFamily="34" charset="0"/>
              <a:ea typeface="HY강B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0350" y="1052736"/>
            <a:ext cx="862330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프로세서 주파수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의 물리적인 한계에 다가가면서 문제 의식이 높아진 이후에 더욱 </a:t>
            </a:r>
            <a:r>
              <a:rPr lang="ko-KR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주목 받게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되었다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최근 컴퓨터 이용에서 발열과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전력 소모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에 대한 관심이 높아지는 것과 더불어 </a:t>
            </a:r>
            <a:r>
              <a:rPr lang="ko-KR" alt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멀티 코어</a:t>
            </a:r>
            <a:r>
              <a:rPr lang="ko-KR" alt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프로세서를 핵심으로 컴퓨터 구조에서 강력한 패러다임으로 주목</a:t>
            </a:r>
            <a:endParaRPr lang="ko-KR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ectangle 149"/>
          <p:cNvSpPr>
            <a:spLocks noChangeArrowheads="1"/>
          </p:cNvSpPr>
          <p:nvPr/>
        </p:nvSpPr>
        <p:spPr bwMode="auto">
          <a:xfrm>
            <a:off x="171326" y="6140450"/>
            <a:ext cx="879316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Calibri" pitchFamily="34" charset="0"/>
                <a:ea typeface="+mj-ea"/>
              </a:rPr>
              <a:t>Anant </a:t>
            </a:r>
            <a:r>
              <a:rPr lang="en-US" altLang="ko-KR" sz="1200" dirty="0" err="1">
                <a:solidFill>
                  <a:schemeClr val="tx1"/>
                </a:solidFill>
                <a:latin typeface="Calibri" pitchFamily="34" charset="0"/>
                <a:ea typeface="+mj-ea"/>
              </a:rPr>
              <a:t>Agarwal</a:t>
            </a:r>
            <a:r>
              <a:rPr lang="en-US" altLang="ko-KR" sz="1200" dirty="0">
                <a:solidFill>
                  <a:schemeClr val="tx1"/>
                </a:solidFill>
                <a:latin typeface="Calibri" pitchFamily="34" charset="0"/>
                <a:ea typeface="+mj-ea"/>
              </a:rPr>
              <a:t> (professor at MIT), "Going Multi-core: Opportunities, Challenges and Dreams" in his keynote talk at MULTI-CORE EXPO, Mar. 2006</a:t>
            </a:r>
            <a:endParaRPr lang="ko-KR" altLang="en-US" sz="1200" dirty="0">
              <a:solidFill>
                <a:schemeClr val="tx1"/>
              </a:solidFill>
              <a:latin typeface="Calibri" pitchFamily="34" charset="0"/>
              <a:ea typeface="+mj-ea"/>
            </a:endParaRPr>
          </a:p>
        </p:txBody>
      </p:sp>
      <p:pic>
        <p:nvPicPr>
          <p:cNvPr id="62" name="Picture 1" descr="C:\Documents and Settings\Administrator\Local Settings\Temporary Internet Files\Content.IE5\HQT0NTVM\MCj0438057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9450" y="1919438"/>
            <a:ext cx="1854200" cy="185420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54" y="3799757"/>
            <a:ext cx="5129977" cy="1372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715104"/>
            <a:ext cx="2609601" cy="8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19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noAutofit/>
      </a:bodyPr>
      <a:lstStyle>
        <a:defPPr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18826</TotalTime>
  <Words>4275</Words>
  <Application>Microsoft Office PowerPoint</Application>
  <PresentationFormat>화면 슬라이드 쇼(4:3)</PresentationFormat>
  <Paragraphs>815</Paragraphs>
  <Slides>83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102" baseType="lpstr">
      <vt:lpstr>Helvetica Neue</vt:lpstr>
      <vt:lpstr>HY강B</vt:lpstr>
      <vt:lpstr>HY나무B</vt:lpstr>
      <vt:lpstr>굴림</vt:lpstr>
      <vt:lpstr>맑은 고딕</vt:lpstr>
      <vt:lpstr>함초롬돋움</vt:lpstr>
      <vt:lpstr>함초롬바탕</vt:lpstr>
      <vt:lpstr>Arial</vt:lpstr>
      <vt:lpstr>Calibri</vt:lpstr>
      <vt:lpstr>Cambria Math</vt:lpstr>
      <vt:lpstr>Courier New</vt:lpstr>
      <vt:lpstr>Helvetica</vt:lpstr>
      <vt:lpstr>Lucida Console</vt:lpstr>
      <vt:lpstr>Lucida Sans Typewriter</vt:lpstr>
      <vt:lpstr>Symbol</vt:lpstr>
      <vt:lpstr>Times New Roman</vt:lpstr>
      <vt:lpstr>Wingdings</vt:lpstr>
      <vt:lpstr>Default</vt:lpstr>
      <vt:lpstr>MSDraw.Drawing.8.2</vt:lpstr>
      <vt:lpstr>Introduction To Parallel Computing</vt:lpstr>
      <vt:lpstr>Contents</vt:lpstr>
      <vt:lpstr>Parallel Computing</vt:lpstr>
      <vt:lpstr>Parallel Computing</vt:lpstr>
      <vt:lpstr>Parallel Computing</vt:lpstr>
      <vt:lpstr>Parallel Computing: Why ?</vt:lpstr>
      <vt:lpstr>Parallel Computing: Why ?</vt:lpstr>
      <vt:lpstr>Parallel Computing: Why ?</vt:lpstr>
      <vt:lpstr>Parallel Computing: Why ?</vt:lpstr>
      <vt:lpstr>Parallel Computing: Why ?</vt:lpstr>
      <vt:lpstr>Parallel Computing: Why ?</vt:lpstr>
      <vt:lpstr>Parallel Computing: Why ?</vt:lpstr>
      <vt:lpstr>Parallel Computing: Why ?</vt:lpstr>
      <vt:lpstr>Parallel Computing: Why ?</vt:lpstr>
      <vt:lpstr>Serial Computation</vt:lpstr>
      <vt:lpstr>Parallel Computing</vt:lpstr>
      <vt:lpstr>Single CPU  No Parallelism ?</vt:lpstr>
      <vt:lpstr>Instruction Level Parallelism</vt:lpstr>
      <vt:lpstr>Parallel Computers</vt:lpstr>
      <vt:lpstr>Parallel Computers</vt:lpstr>
      <vt:lpstr>Parallel Computer Memory Architectures</vt:lpstr>
      <vt:lpstr>Parallel Computer Memory Architectures</vt:lpstr>
      <vt:lpstr>Parallel Computer Memory Architectures</vt:lpstr>
      <vt:lpstr>Parallel Programming Models</vt:lpstr>
      <vt:lpstr>Shared Threads Models</vt:lpstr>
      <vt:lpstr>Shared Threads Models</vt:lpstr>
      <vt:lpstr>Shared Threads Models</vt:lpstr>
      <vt:lpstr>Let’s Dive in- pth_hello.c</vt:lpstr>
      <vt:lpstr>Output</vt:lpstr>
      <vt:lpstr>Shared Threads Models</vt:lpstr>
      <vt:lpstr>Shared Threads Models</vt:lpstr>
      <vt:lpstr>Shared Threads Models</vt:lpstr>
      <vt:lpstr>OpenMP Fork-and-Join model</vt:lpstr>
      <vt:lpstr>Distributed Memory / Message Passing Models</vt:lpstr>
      <vt:lpstr>Hybrid Parallel Programming Models</vt:lpstr>
      <vt:lpstr>Hybrid Parallel Programming Models</vt:lpstr>
      <vt:lpstr>Single Instruction Multiple Data </vt:lpstr>
      <vt:lpstr>Terms</vt:lpstr>
      <vt:lpstr>SIMD Vectorization</vt:lpstr>
      <vt:lpstr>SIMD Vectorization (cont.)</vt:lpstr>
      <vt:lpstr>SIMD Vectorization (cont.)</vt:lpstr>
      <vt:lpstr>SIMD Vectorization (cont.)</vt:lpstr>
      <vt:lpstr>SIMD Vectorization (cont.)</vt:lpstr>
      <vt:lpstr>SIMD Vectorization (cont.)</vt:lpstr>
      <vt:lpstr>Multiple Program Multiple Data </vt:lpstr>
      <vt:lpstr>Multiple Program Multiple Data </vt:lpstr>
      <vt:lpstr>Flynn’s Classification</vt:lpstr>
      <vt:lpstr>PowerPoint 프레젠테이션</vt:lpstr>
      <vt:lpstr>Can my code be parallelized?</vt:lpstr>
      <vt:lpstr>Can my code be parallelized?</vt:lpstr>
      <vt:lpstr>Guidance for Efficient Parallelization</vt:lpstr>
      <vt:lpstr>Guidance for Efficient Parallelization</vt:lpstr>
      <vt:lpstr>Guidance for Efficient Parallelization</vt:lpstr>
      <vt:lpstr>Guidance for Efficient Parallelization</vt:lpstr>
      <vt:lpstr>Considerations about parallelization</vt:lpstr>
      <vt:lpstr>Oversimplified example</vt:lpstr>
      <vt:lpstr>Oversimplified example</vt:lpstr>
      <vt:lpstr>More realistic example:</vt:lpstr>
      <vt:lpstr>Designing parallel programs - communication</vt:lpstr>
      <vt:lpstr>Designing parallel programs - communication</vt:lpstr>
      <vt:lpstr>Designing parallel programs – load balancing</vt:lpstr>
      <vt:lpstr>Analytic Measure for Parallel Algorithms</vt:lpstr>
      <vt:lpstr>Performance Metrics for Parallel Applications</vt:lpstr>
      <vt:lpstr>Speedup</vt:lpstr>
      <vt:lpstr>Efficiency</vt:lpstr>
      <vt:lpstr>Redundancy</vt:lpstr>
      <vt:lpstr>Quality</vt:lpstr>
      <vt:lpstr>Effectiveness of Parallel Processing</vt:lpstr>
      <vt:lpstr>Reduction or Fan-in Computation</vt:lpstr>
      <vt:lpstr>Matrix Multiplication ?</vt:lpstr>
      <vt:lpstr>Matrix Multiplication ?</vt:lpstr>
      <vt:lpstr>Matrix Multiplication ?</vt:lpstr>
      <vt:lpstr>PRAM</vt:lpstr>
      <vt:lpstr>Matrix Multiplication ?</vt:lpstr>
      <vt:lpstr>Amdahl Law</vt:lpstr>
      <vt:lpstr>Amdahl Law</vt:lpstr>
      <vt:lpstr>Amdahl Law</vt:lpstr>
      <vt:lpstr>Amdahl Law</vt:lpstr>
      <vt:lpstr>Amdahl Law</vt:lpstr>
      <vt:lpstr>Limitations of the Amdahl Law</vt:lpstr>
      <vt:lpstr>Limitations of the Amdahl Law</vt:lpstr>
      <vt:lpstr>Limitations of the Amdahl Law</vt:lpstr>
      <vt:lpstr>Amdahl .vs. Gustafson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마이크로 서버용 패브릭 연결망 기반 캐시 일관성을 위한 구현 방안 연구</dc:title>
  <dc:creator>Administrator</dc:creator>
  <cp:lastModifiedBy>eulia</cp:lastModifiedBy>
  <cp:revision>1316</cp:revision>
  <cp:lastPrinted>2018-11-25T12:21:31Z</cp:lastPrinted>
  <dcterms:modified xsi:type="dcterms:W3CDTF">2019-05-26T13:01:49Z</dcterms:modified>
</cp:coreProperties>
</file>